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82" r:id="rId4"/>
    <p:sldId id="260" r:id="rId5"/>
    <p:sldId id="261" r:id="rId6"/>
    <p:sldId id="271" r:id="rId7"/>
    <p:sldId id="278" r:id="rId8"/>
    <p:sldId id="274" r:id="rId9"/>
    <p:sldId id="281" r:id="rId10"/>
    <p:sldId id="279" r:id="rId11"/>
    <p:sldId id="280" r:id="rId12"/>
    <p:sldId id="275" r:id="rId13"/>
    <p:sldId id="276" r:id="rId14"/>
    <p:sldId id="277" r:id="rId15"/>
    <p:sldId id="265" r:id="rId16"/>
    <p:sldId id="267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CD17"/>
    <a:srgbClr val="094A28"/>
    <a:srgbClr val="FDF5E9"/>
    <a:srgbClr val="4162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6" autoAdjust="0"/>
    <p:restoredTop sz="93979" autoAdjust="0"/>
  </p:normalViewPr>
  <p:slideViewPr>
    <p:cSldViewPr snapToGrid="0">
      <p:cViewPr varScale="1">
        <p:scale>
          <a:sx n="108" d="100"/>
          <a:sy n="108" d="100"/>
        </p:scale>
        <p:origin x="7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45C2D-06DB-40A6-AF38-3058C0707480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5BDD1-DEF7-4B37-9F9D-AE5D94DCC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58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452EE-3F2B-4BA0-93E7-77D0B31B88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96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5BDD1-DEF7-4B37-9F9D-AE5D94DCC70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44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5BDD1-DEF7-4B37-9F9D-AE5D94DCC70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940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5BDD1-DEF7-4B37-9F9D-AE5D94DCC70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07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452EE-3F2B-4BA0-93E7-77D0B31B881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38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8D748-C0EC-4C9F-B4FF-1D725D428DF6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8A16-85D4-4405-9D85-33D502270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710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8D748-C0EC-4C9F-B4FF-1D725D428DF6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8A16-85D4-4405-9D85-33D502270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820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8D748-C0EC-4C9F-B4FF-1D725D428DF6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8A16-85D4-4405-9D85-33D502270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120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8D748-C0EC-4C9F-B4FF-1D725D428DF6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8A16-85D4-4405-9D85-33D502270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937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8D748-C0EC-4C9F-B4FF-1D725D428DF6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8A16-85D4-4405-9D85-33D502270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997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8D748-C0EC-4C9F-B4FF-1D725D428DF6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8A16-85D4-4405-9D85-33D502270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09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8D748-C0EC-4C9F-B4FF-1D725D428DF6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8A16-85D4-4405-9D85-33D502270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979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8D748-C0EC-4C9F-B4FF-1D725D428DF6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8A16-85D4-4405-9D85-33D502270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988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8D748-C0EC-4C9F-B4FF-1D725D428DF6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8A16-85D4-4405-9D85-33D502270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37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8D748-C0EC-4C9F-B4FF-1D725D428DF6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8A16-85D4-4405-9D85-33D502270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0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8D748-C0EC-4C9F-B4FF-1D725D428DF6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8A16-85D4-4405-9D85-33D502270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79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8D748-C0EC-4C9F-B4FF-1D725D428DF6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D8A16-85D4-4405-9D85-33D502270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63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7814" y="2296885"/>
            <a:ext cx="10058400" cy="1681843"/>
          </a:xfrm>
          <a:noFill/>
          <a:ln w="38100">
            <a:solidFill>
              <a:schemeClr val="tx1"/>
            </a:solidFill>
          </a:ln>
        </p:spPr>
        <p:txBody>
          <a:bodyPr anchor="ctr">
            <a:normAutofit fontScale="90000"/>
          </a:bodyPr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INTERNSHIPS &amp; RESEARCH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14" y="4113930"/>
            <a:ext cx="10058400" cy="55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581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94A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Experiential Learning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dirty="0"/>
              <a:t>Internships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Industry</a:t>
            </a:r>
          </a:p>
          <a:p>
            <a:r>
              <a:rPr lang="en-US" dirty="0"/>
              <a:t>Supervisor</a:t>
            </a:r>
          </a:p>
          <a:p>
            <a:r>
              <a:rPr lang="en-US" dirty="0"/>
              <a:t>Time-bound</a:t>
            </a:r>
          </a:p>
          <a:p>
            <a:r>
              <a:rPr lang="en-US" dirty="0"/>
              <a:t>Learning objectives</a:t>
            </a:r>
          </a:p>
          <a:p>
            <a:r>
              <a:rPr lang="en-US" dirty="0"/>
              <a:t>Guided training</a:t>
            </a:r>
          </a:p>
          <a:p>
            <a:r>
              <a:rPr lang="en-US" dirty="0"/>
              <a:t>Hands-on skills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4000" dirty="0"/>
              <a:t>Research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Academia</a:t>
            </a:r>
          </a:p>
          <a:p>
            <a:r>
              <a:rPr lang="en-US" dirty="0"/>
              <a:t>Faculty / Principal Investigator</a:t>
            </a:r>
          </a:p>
          <a:p>
            <a:r>
              <a:rPr lang="en-US" dirty="0"/>
              <a:t>Fluctuating</a:t>
            </a:r>
          </a:p>
          <a:p>
            <a:r>
              <a:rPr lang="en-US" dirty="0"/>
              <a:t>Literature progression</a:t>
            </a:r>
          </a:p>
          <a:p>
            <a:r>
              <a:rPr lang="en-US" dirty="0"/>
              <a:t>Autonomy</a:t>
            </a:r>
          </a:p>
          <a:p>
            <a:r>
              <a:rPr lang="en-US" dirty="0"/>
              <a:t>Publications</a:t>
            </a:r>
          </a:p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737987" y="6253317"/>
            <a:ext cx="4454013" cy="0"/>
          </a:xfrm>
          <a:prstGeom prst="line">
            <a:avLst/>
          </a:prstGeom>
          <a:ln w="19050">
            <a:solidFill>
              <a:srgbClr val="ECCD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4274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1850" y="2819757"/>
            <a:ext cx="10515600" cy="285273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>
                <a:latin typeface="Tahoma"/>
                <a:ea typeface="Tahoma"/>
                <a:cs typeface="Tahoma"/>
              </a:rPr>
              <a:t>WHAT IS YOUR IDEAL OPPORTUNITY?</a:t>
            </a:r>
            <a:endParaRPr lang="en-US" sz="6000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latin typeface="Tahoma"/>
                <a:ea typeface="Tahoma"/>
                <a:cs typeface="Tahoma"/>
              </a:rPr>
              <a:t>Use the worksheet in the chat to help determine your values.</a:t>
            </a:r>
            <a:endParaRPr lang="en-US" dirty="0"/>
          </a:p>
        </p:txBody>
      </p:sp>
      <p:pic>
        <p:nvPicPr>
          <p:cNvPr id="4" name="Picture 3" descr="A photo of mountains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85083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FCD8A16-85D4-4405-9D85-33D502270BD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217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62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605" y="991325"/>
            <a:ext cx="7838425" cy="285273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DO I APPLY?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995" y="991325"/>
            <a:ext cx="5951764" cy="595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563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094A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Applying for Internships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74094"/>
            <a:ext cx="5181600" cy="3454400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See a Career Coach or Internship Coordinator</a:t>
            </a:r>
          </a:p>
          <a:p>
            <a:r>
              <a:rPr lang="en-US" dirty="0"/>
              <a:t>Make a list of your interests</a:t>
            </a:r>
          </a:p>
          <a:p>
            <a:r>
              <a:rPr lang="en-US" dirty="0"/>
              <a:t>Create/update your resume and cover letter</a:t>
            </a:r>
          </a:p>
          <a:p>
            <a:r>
              <a:rPr lang="en-US" dirty="0"/>
              <a:t>Search for opportunities online</a:t>
            </a:r>
          </a:p>
          <a:p>
            <a:r>
              <a:rPr lang="en-US" dirty="0"/>
              <a:t>Network</a:t>
            </a:r>
          </a:p>
          <a:p>
            <a:r>
              <a:rPr lang="en-US" dirty="0"/>
              <a:t>Cast a wide net </a:t>
            </a:r>
          </a:p>
          <a:p>
            <a:r>
              <a:rPr lang="en-US" dirty="0"/>
              <a:t>Negotiate/clarify terms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737987" y="6253317"/>
            <a:ext cx="4454013" cy="0"/>
          </a:xfrm>
          <a:prstGeom prst="line">
            <a:avLst/>
          </a:prstGeom>
          <a:ln w="19050">
            <a:solidFill>
              <a:srgbClr val="ECCD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7051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094A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Applying for Research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200" dirty="0"/>
              <a:t>See your Undergraduate Research Advisor.</a:t>
            </a:r>
          </a:p>
          <a:p>
            <a:r>
              <a:rPr lang="en-US" sz="3200" dirty="0"/>
              <a:t>Make a list of your interests</a:t>
            </a:r>
          </a:p>
          <a:p>
            <a:r>
              <a:rPr lang="en-US" sz="3200" dirty="0"/>
              <a:t>Connect with faculty and peers</a:t>
            </a:r>
          </a:p>
          <a:p>
            <a:r>
              <a:rPr lang="en-US" sz="3200" dirty="0"/>
              <a:t>Create/Update your query letters and/or proposals</a:t>
            </a:r>
          </a:p>
          <a:p>
            <a:r>
              <a:rPr lang="en-US" sz="3200" dirty="0"/>
              <a:t>Search for opportunities </a:t>
            </a:r>
          </a:p>
          <a:p>
            <a:r>
              <a:rPr lang="en-US" sz="3200" dirty="0"/>
              <a:t>Attend seminars and workshops</a:t>
            </a:r>
          </a:p>
          <a:p>
            <a:r>
              <a:rPr lang="en-US" sz="3200" dirty="0"/>
              <a:t>Explore funding, course credit, and/or publication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625" y="1825625"/>
            <a:ext cx="2904749" cy="4351338"/>
          </a:xfrm>
        </p:spPr>
      </p:pic>
      <p:cxnSp>
        <p:nvCxnSpPr>
          <p:cNvPr id="5" name="Straight Connector 4"/>
          <p:cNvCxnSpPr/>
          <p:nvPr/>
        </p:nvCxnSpPr>
        <p:spPr>
          <a:xfrm>
            <a:off x="7737987" y="6253317"/>
            <a:ext cx="4454013" cy="0"/>
          </a:xfrm>
          <a:prstGeom prst="line">
            <a:avLst/>
          </a:prstGeom>
          <a:ln w="19050">
            <a:solidFill>
              <a:srgbClr val="ECCD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091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394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CAREER STUDIO &amp; CAREER COACHING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392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8065" y="1007911"/>
            <a:ext cx="9144000" cy="1681843"/>
          </a:xfrm>
          <a:noFill/>
          <a:ln w="38100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ASSESSMENT</a:t>
            </a:r>
          </a:p>
        </p:txBody>
      </p:sp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01" y="3183874"/>
            <a:ext cx="3082928" cy="30899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0628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4A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04359" y="4343405"/>
            <a:ext cx="11297784" cy="1142999"/>
          </a:xfrm>
        </p:spPr>
        <p:txBody>
          <a:bodyPr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CAREER &amp; PROFESSIONAL DEVELOPMENT CENTER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2"/>
          </p:nvPr>
        </p:nvSpPr>
        <p:spPr>
          <a:xfrm>
            <a:off x="404359" y="5384799"/>
            <a:ext cx="11297784" cy="1209902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Career Studio | Coaching | Resources | Events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801-581-6186 • careers@sa.utah.edu • careers.utah.edu • @</a:t>
            </a:r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uofucareers</a:t>
            </a:r>
            <a:endParaRPr lang="en-US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Placeholder 15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" t="-229" r="249" b="229"/>
          <a:stretch/>
        </p:blipFill>
        <p:spPr>
          <a:xfrm>
            <a:off x="0" y="0"/>
            <a:ext cx="12192000" cy="4332524"/>
          </a:xfrm>
        </p:spPr>
      </p:pic>
    </p:spTree>
    <p:extLst>
      <p:ext uri="{BB962C8B-B14F-4D97-AF65-F5344CB8AC3E}">
        <p14:creationId xmlns:p14="http://schemas.microsoft.com/office/powerpoint/2010/main" val="1328864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4A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WHERE ARE YOU AT WITH RESEARCH AND/OR INTERNSHIPS?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679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CD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experiential learning?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do I choose?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do I apply?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Q&amp;A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515" y="1001485"/>
            <a:ext cx="5951764" cy="595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676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62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670" y="1647594"/>
            <a:ext cx="7838425" cy="285273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EXPERIENTIAL LEARNING?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515" y="1001485"/>
            <a:ext cx="5951764" cy="595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595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094A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Experiential Learning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 way to learn through experience</a:t>
            </a:r>
            <a:endParaRPr lang="en-US" sz="3200" b="1" dirty="0"/>
          </a:p>
          <a:p>
            <a:r>
              <a:rPr lang="en-US" sz="3200" dirty="0"/>
              <a:t>Explore interests, studies, and future career paths </a:t>
            </a:r>
          </a:p>
          <a:p>
            <a:r>
              <a:rPr lang="en-US" sz="3200" dirty="0"/>
              <a:t>Develop skills while networking</a:t>
            </a:r>
          </a:p>
          <a:p>
            <a:r>
              <a:rPr lang="en-US" sz="3200" dirty="0"/>
              <a:t>Learn likes and dislikes</a:t>
            </a:r>
          </a:p>
          <a:p>
            <a:r>
              <a:rPr lang="en-US" sz="3200" dirty="0"/>
              <a:t>Build resume/CV</a:t>
            </a:r>
          </a:p>
          <a:p>
            <a:pPr marL="0" indent="0">
              <a:buNone/>
            </a:pPr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6" name="Content Placeholder 5" title="A man looking into a microscope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74094"/>
            <a:ext cx="5181600" cy="3454400"/>
          </a:xfrm>
        </p:spPr>
      </p:pic>
      <p:cxnSp>
        <p:nvCxnSpPr>
          <p:cNvPr id="5" name="Straight Connector 4"/>
          <p:cNvCxnSpPr/>
          <p:nvPr/>
        </p:nvCxnSpPr>
        <p:spPr>
          <a:xfrm>
            <a:off x="7737987" y="6253317"/>
            <a:ext cx="4454013" cy="0"/>
          </a:xfrm>
          <a:prstGeom prst="line">
            <a:avLst/>
          </a:prstGeom>
          <a:ln w="19050">
            <a:solidFill>
              <a:srgbClr val="ECCD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161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94A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 does it matter?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737987" y="6253317"/>
            <a:ext cx="4454013" cy="0"/>
          </a:xfrm>
          <a:prstGeom prst="line">
            <a:avLst/>
          </a:prstGeom>
          <a:ln w="19050">
            <a:solidFill>
              <a:srgbClr val="ECCD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090CEC4A-10D8-4AB8-8DA5-4A7FBB06F5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021" y="1764474"/>
            <a:ext cx="7173196" cy="3943866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A045EFB-ED8A-4272-8D07-25ECD86A2774}"/>
              </a:ext>
            </a:extLst>
          </p:cNvPr>
          <p:cNvSpPr txBox="1"/>
          <p:nvPr/>
        </p:nvSpPr>
        <p:spPr>
          <a:xfrm>
            <a:off x="594784" y="1894510"/>
            <a:ext cx="3586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Nearly 91 % of employers prefer that their candidates have work experience, and 65 % of the total group indicate that they prefer their candidates to have relevant work experience.</a:t>
            </a:r>
          </a:p>
        </p:txBody>
      </p:sp>
    </p:spTree>
    <p:extLst>
      <p:ext uri="{BB962C8B-B14F-4D97-AF65-F5344CB8AC3E}">
        <p14:creationId xmlns:p14="http://schemas.microsoft.com/office/powerpoint/2010/main" val="956171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62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409" y="1470041"/>
            <a:ext cx="7854950" cy="285273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DO I CHOOSE?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995" y="991325"/>
            <a:ext cx="5951764" cy="595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345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94A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Experiential Learning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737987" y="6253317"/>
            <a:ext cx="4454013" cy="0"/>
          </a:xfrm>
          <a:prstGeom prst="line">
            <a:avLst/>
          </a:prstGeom>
          <a:ln w="19050">
            <a:solidFill>
              <a:srgbClr val="ECCD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9FDAC8-431B-4208-B544-4A6CE47F3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2254" y="1997113"/>
            <a:ext cx="4736977" cy="390286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4000" b="1" dirty="0">
                <a:solidFill>
                  <a:prstClr val="black"/>
                </a:solidFill>
              </a:rPr>
              <a:t>Similarities</a:t>
            </a:r>
            <a:endParaRPr lang="en-US" sz="3200" dirty="0"/>
          </a:p>
          <a:p>
            <a:r>
              <a:rPr lang="en-US" sz="3200" dirty="0"/>
              <a:t>You can do both!</a:t>
            </a:r>
          </a:p>
          <a:p>
            <a:r>
              <a:rPr lang="en-US" sz="3200" dirty="0"/>
              <a:t>Experience for grad school applications</a:t>
            </a:r>
          </a:p>
          <a:p>
            <a:r>
              <a:rPr lang="en-US" sz="3200" dirty="0"/>
              <a:t>Make real-world impact</a:t>
            </a:r>
          </a:p>
          <a:p>
            <a:r>
              <a:rPr lang="en-US" sz="3200" dirty="0"/>
              <a:t>Create a network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8" name="Picture 7" descr="A person thinking in front of their laptop with books and notebooks around them.">
            <a:extLst>
              <a:ext uri="{FF2B5EF4-FFF2-40B4-BE49-F238E27FC236}">
                <a16:creationId xmlns:a16="http://schemas.microsoft.com/office/drawing/2014/main" id="{F4581FC1-4CB5-4F04-91E4-3BB7AB883BC6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18" y="1997114"/>
            <a:ext cx="51816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757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2346</TotalTime>
  <Words>303</Words>
  <Application>Microsoft Office PowerPoint</Application>
  <PresentationFormat>Widescreen</PresentationFormat>
  <Paragraphs>72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Tahoma</vt:lpstr>
      <vt:lpstr>Office Theme</vt:lpstr>
      <vt:lpstr>INTERNSHIPS &amp; RESEARCH</vt:lpstr>
      <vt:lpstr>CAREER &amp; PROFESSIONAL DEVELOPMENT CENTER</vt:lpstr>
      <vt:lpstr>WHERE ARE YOU AT WITH RESEARCH AND/OR INTERNSHIPS?</vt:lpstr>
      <vt:lpstr>AGENDA</vt:lpstr>
      <vt:lpstr>WHAT IS EXPERIENTIAL LEARNING?</vt:lpstr>
      <vt:lpstr>Experiential Learning </vt:lpstr>
      <vt:lpstr>Why does it matter?</vt:lpstr>
      <vt:lpstr>HOW DO I CHOOSE?</vt:lpstr>
      <vt:lpstr>Experiential Learning</vt:lpstr>
      <vt:lpstr>Experiential Learning </vt:lpstr>
      <vt:lpstr>PowerPoint Presentation</vt:lpstr>
      <vt:lpstr>HOW DO I APPLY?</vt:lpstr>
      <vt:lpstr>Applying for Internships</vt:lpstr>
      <vt:lpstr>Applying for Research</vt:lpstr>
      <vt:lpstr>QUESTIONS?</vt:lpstr>
      <vt:lpstr>CAREER STUDIO &amp; CAREER COACHING</vt:lpstr>
      <vt:lpstr>ASSESSMENT</vt:lpstr>
    </vt:vector>
  </TitlesOfParts>
  <Company>University of Utah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TITLE</dc:title>
  <dc:creator>Sarah Kovalesky</dc:creator>
  <cp:lastModifiedBy>Brett Gaffney</cp:lastModifiedBy>
  <cp:revision>40</cp:revision>
  <dcterms:created xsi:type="dcterms:W3CDTF">2021-05-10T23:08:43Z</dcterms:created>
  <dcterms:modified xsi:type="dcterms:W3CDTF">2022-04-11T22:09:39Z</dcterms:modified>
</cp:coreProperties>
</file>