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</p:sldIdLst>
  <p:sldSz cx="43891200" cy="32918400"/>
  <p:notesSz cx="6858000" cy="9144000"/>
  <p:defaultTextStyle>
    <a:defPPr>
      <a:defRPr lang="en-US"/>
    </a:defPPr>
    <a:lvl1pPr marL="0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24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047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571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094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618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141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665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189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000D"/>
    <a:srgbClr val="BD1510"/>
    <a:srgbClr val="000000"/>
    <a:srgbClr val="00003D"/>
    <a:srgbClr val="808080"/>
    <a:srgbClr val="AD000E"/>
    <a:srgbClr val="D0000F"/>
    <a:srgbClr val="BE0004"/>
    <a:srgbClr val="082954"/>
    <a:srgbClr val="F8A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47" autoAdjust="0"/>
    <p:restoredTop sz="94714"/>
  </p:normalViewPr>
  <p:slideViewPr>
    <p:cSldViewPr snapToGrid="0" snapToObjects="1">
      <p:cViewPr>
        <p:scale>
          <a:sx n="29" d="100"/>
          <a:sy n="29" d="100"/>
        </p:scale>
        <p:origin x="2760" y="560"/>
      </p:cViewPr>
      <p:guideLst>
        <p:guide orient="horz" pos="10368"/>
        <p:guide pos="138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59640-FCB4-3744-81ED-29AF31801FE7}" type="datetimeFigureOut">
              <a:rPr lang="en-US" smtClean="0"/>
              <a:t>2/21/20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0BDD9-D390-2948-810F-585E8482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0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0BDD9-D390-2948-810F-585E84821F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2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0BDD9-D390-2948-810F-585E84821F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8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1" y="18653760"/>
            <a:ext cx="30723840" cy="84124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0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0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8925280" y="5821683"/>
            <a:ext cx="46215303" cy="12395454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71761" y="5821683"/>
            <a:ext cx="137922000" cy="12395454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0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3"/>
            <a:ext cx="37307520" cy="6537960"/>
          </a:xfrm>
          <a:prstGeom prst="rect">
            <a:avLst/>
          </a:prstGeo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24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047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57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09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618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14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665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189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71763" y="33901385"/>
            <a:ext cx="92064840" cy="95874840"/>
          </a:xfrm>
          <a:prstGeom prst="rect">
            <a:avLst/>
          </a:prstGeom>
        </p:spPr>
        <p:txBody>
          <a:bodyPr/>
          <a:lstStyle>
            <a:lvl1pPr>
              <a:defRPr sz="13500"/>
            </a:lvl1pPr>
            <a:lvl2pPr>
              <a:defRPr sz="116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068123" y="33901385"/>
            <a:ext cx="92072462" cy="95874840"/>
          </a:xfrm>
          <a:prstGeom prst="rect">
            <a:avLst/>
          </a:prstGeom>
        </p:spPr>
        <p:txBody>
          <a:bodyPr/>
          <a:lstStyle>
            <a:lvl1pPr>
              <a:defRPr sz="13500"/>
            </a:lvl1pPr>
            <a:lvl2pPr>
              <a:defRPr sz="116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7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3"/>
            <a:ext cx="19392902" cy="30708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600" b="1"/>
            </a:lvl1pPr>
            <a:lvl2pPr marL="2194524" indent="0">
              <a:buNone/>
              <a:defRPr sz="9600" b="1"/>
            </a:lvl2pPr>
            <a:lvl3pPr marL="4389047" indent="0">
              <a:buNone/>
              <a:defRPr sz="8600" b="1"/>
            </a:lvl3pPr>
            <a:lvl4pPr marL="6583571" indent="0">
              <a:buNone/>
              <a:defRPr sz="7700" b="1"/>
            </a:lvl4pPr>
            <a:lvl5pPr marL="8778094" indent="0">
              <a:buNone/>
              <a:defRPr sz="7700" b="1"/>
            </a:lvl5pPr>
            <a:lvl6pPr marL="10972618" indent="0">
              <a:buNone/>
              <a:defRPr sz="7700" b="1"/>
            </a:lvl6pPr>
            <a:lvl7pPr marL="13167141" indent="0">
              <a:buNone/>
              <a:defRPr sz="7700" b="1"/>
            </a:lvl7pPr>
            <a:lvl8pPr marL="15361665" indent="0">
              <a:buNone/>
              <a:defRPr sz="7700" b="1"/>
            </a:lvl8pPr>
            <a:lvl9pPr marL="17556189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1"/>
            <a:ext cx="19392902" cy="18966183"/>
          </a:xfrm>
          <a:prstGeom prst="rect">
            <a:avLst/>
          </a:prstGeom>
        </p:spPr>
        <p:txBody>
          <a:bodyPr/>
          <a:lstStyle>
            <a:lvl1pPr>
              <a:defRPr sz="116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3"/>
            <a:ext cx="19400520" cy="30708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600" b="1"/>
            </a:lvl1pPr>
            <a:lvl2pPr marL="2194524" indent="0">
              <a:buNone/>
              <a:defRPr sz="9600" b="1"/>
            </a:lvl2pPr>
            <a:lvl3pPr marL="4389047" indent="0">
              <a:buNone/>
              <a:defRPr sz="8600" b="1"/>
            </a:lvl3pPr>
            <a:lvl4pPr marL="6583571" indent="0">
              <a:buNone/>
              <a:defRPr sz="7700" b="1"/>
            </a:lvl4pPr>
            <a:lvl5pPr marL="8778094" indent="0">
              <a:buNone/>
              <a:defRPr sz="7700" b="1"/>
            </a:lvl5pPr>
            <a:lvl6pPr marL="10972618" indent="0">
              <a:buNone/>
              <a:defRPr sz="7700" b="1"/>
            </a:lvl6pPr>
            <a:lvl7pPr marL="13167141" indent="0">
              <a:buNone/>
              <a:defRPr sz="7700" b="1"/>
            </a:lvl7pPr>
            <a:lvl8pPr marL="15361665" indent="0">
              <a:buNone/>
              <a:defRPr sz="7700" b="1"/>
            </a:lvl8pPr>
            <a:lvl9pPr marL="17556189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1"/>
            <a:ext cx="19400520" cy="18966183"/>
          </a:xfrm>
          <a:prstGeom prst="rect">
            <a:avLst/>
          </a:prstGeom>
        </p:spPr>
        <p:txBody>
          <a:bodyPr/>
          <a:lstStyle>
            <a:lvl1pPr>
              <a:defRPr sz="116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2/21/20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8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2/21/20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2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2/21/20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3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3"/>
          </a:xfrm>
          <a:prstGeom prst="rect">
            <a:avLst/>
          </a:prstGeom>
        </p:spPr>
        <p:txBody>
          <a:bodyPr/>
          <a:lstStyle>
            <a:lvl1pPr>
              <a:defRPr sz="15300"/>
            </a:lvl1pPr>
            <a:lvl2pPr>
              <a:defRPr sz="13500"/>
            </a:lvl2pPr>
            <a:lvl3pPr>
              <a:defRPr sz="116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00"/>
            </a:lvl1pPr>
            <a:lvl2pPr marL="2194524" indent="0">
              <a:buNone/>
              <a:defRPr sz="5800"/>
            </a:lvl2pPr>
            <a:lvl3pPr marL="4389047" indent="0">
              <a:buNone/>
              <a:defRPr sz="4800"/>
            </a:lvl3pPr>
            <a:lvl4pPr marL="6583571" indent="0">
              <a:buNone/>
              <a:defRPr sz="4300"/>
            </a:lvl4pPr>
            <a:lvl5pPr marL="8778094" indent="0">
              <a:buNone/>
              <a:defRPr sz="4300"/>
            </a:lvl5pPr>
            <a:lvl6pPr marL="10972618" indent="0">
              <a:buNone/>
              <a:defRPr sz="4300"/>
            </a:lvl6pPr>
            <a:lvl7pPr marL="13167141" indent="0">
              <a:buNone/>
              <a:defRPr sz="4300"/>
            </a:lvl7pPr>
            <a:lvl8pPr marL="15361665" indent="0">
              <a:buNone/>
              <a:defRPr sz="4300"/>
            </a:lvl8pPr>
            <a:lvl9pPr marL="17556189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5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1"/>
            <a:ext cx="26334720" cy="2720342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0" cy="19751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00"/>
            </a:lvl1pPr>
            <a:lvl2pPr marL="2194524" indent="0">
              <a:buNone/>
              <a:defRPr sz="13500"/>
            </a:lvl2pPr>
            <a:lvl3pPr marL="4389047" indent="0">
              <a:buNone/>
              <a:defRPr sz="11600"/>
            </a:lvl3pPr>
            <a:lvl4pPr marL="6583571" indent="0">
              <a:buNone/>
              <a:defRPr sz="9600"/>
            </a:lvl4pPr>
            <a:lvl5pPr marL="8778094" indent="0">
              <a:buNone/>
              <a:defRPr sz="9600"/>
            </a:lvl5pPr>
            <a:lvl6pPr marL="10972618" indent="0">
              <a:buNone/>
              <a:defRPr sz="9600"/>
            </a:lvl6pPr>
            <a:lvl7pPr marL="13167141" indent="0">
              <a:buNone/>
              <a:defRPr sz="9600"/>
            </a:lvl7pPr>
            <a:lvl8pPr marL="15361665" indent="0">
              <a:buNone/>
              <a:defRPr sz="9600"/>
            </a:lvl8pPr>
            <a:lvl9pPr marL="17556189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3"/>
            <a:ext cx="26334720" cy="3863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00"/>
            </a:lvl1pPr>
            <a:lvl2pPr marL="2194524" indent="0">
              <a:buNone/>
              <a:defRPr sz="5800"/>
            </a:lvl2pPr>
            <a:lvl3pPr marL="4389047" indent="0">
              <a:buNone/>
              <a:defRPr sz="4800"/>
            </a:lvl3pPr>
            <a:lvl4pPr marL="6583571" indent="0">
              <a:buNone/>
              <a:defRPr sz="4300"/>
            </a:lvl4pPr>
            <a:lvl5pPr marL="8778094" indent="0">
              <a:buNone/>
              <a:defRPr sz="4300"/>
            </a:lvl5pPr>
            <a:lvl6pPr marL="10972618" indent="0">
              <a:buNone/>
              <a:defRPr sz="4300"/>
            </a:lvl6pPr>
            <a:lvl7pPr marL="13167141" indent="0">
              <a:buNone/>
              <a:defRPr sz="4300"/>
            </a:lvl7pPr>
            <a:lvl8pPr marL="15361665" indent="0">
              <a:buNone/>
              <a:defRPr sz="4300"/>
            </a:lvl8pPr>
            <a:lvl9pPr marL="17556189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1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37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24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893" indent="-1645893" algn="l" defTabSz="2194524" rtl="0" eaLnBrk="1" latinLnBrk="0" hangingPunct="1">
        <a:spcBef>
          <a:spcPct val="20000"/>
        </a:spcBef>
        <a:buFont typeface="Arial"/>
        <a:buChar char="•"/>
        <a:defRPr sz="153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01" indent="-1371577" algn="l" defTabSz="2194524" rtl="0" eaLnBrk="1" latinLnBrk="0" hangingPunct="1">
        <a:spcBef>
          <a:spcPct val="20000"/>
        </a:spcBef>
        <a:buFont typeface="Arial"/>
        <a:buChar char="–"/>
        <a:defRPr sz="13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309" indent="-1097262" algn="l" defTabSz="2194524" rtl="0" eaLnBrk="1" latinLnBrk="0" hangingPunct="1">
        <a:spcBef>
          <a:spcPct val="20000"/>
        </a:spcBef>
        <a:buFont typeface="Arial"/>
        <a:buChar char="•"/>
        <a:defRPr sz="11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832" indent="-1097262" algn="l" defTabSz="2194524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356" indent="-1097262" algn="l" defTabSz="2194524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9880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403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927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450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24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047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71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094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618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141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665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189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linpurrington.com/tips/academic/posterdesign" TargetMode="External"/><Relationship Id="rId4" Type="http://schemas.openxmlformats.org/officeDocument/2006/relationships/hyperlink" Target="http://www.cns.cornell.edu/documents/ScientificPosters.pdf" TargetMode="External"/><Relationship Id="rId5" Type="http://schemas.openxmlformats.org/officeDocument/2006/relationships/hyperlink" Target="http://rgs.usu.edu/studentresearch/htm/skills-and-resources/great-examples/great-posters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emf"/><Relationship Id="rId5" Type="http://schemas.openxmlformats.org/officeDocument/2006/relationships/image" Target="../media/image10.tiff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image" Target="../media/image9.emf"/><Relationship Id="rId9" Type="http://schemas.openxmlformats.org/officeDocument/2006/relationships/image" Target="../media/image11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17.emf"/><Relationship Id="rId5" Type="http://schemas.openxmlformats.org/officeDocument/2006/relationships/image" Target="../media/image18.tiff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21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5.tiff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-3328510" y="20947636"/>
            <a:ext cx="16180910" cy="11970764"/>
            <a:chOff x="29399888" y="119820"/>
            <a:chExt cx="15605741" cy="11545250"/>
          </a:xfrm>
        </p:grpSpPr>
        <p:pic>
          <p:nvPicPr>
            <p:cNvPr id="14" name="Picture 13" descr="squares.png"/>
            <p:cNvPicPr>
              <a:picLocks noChangeAspect="1"/>
            </p:cNvPicPr>
            <p:nvPr/>
          </p:nvPicPr>
          <p:blipFill>
            <a:blip r:embed="rId2">
              <a:alphaModFix am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3409" y="2063876"/>
              <a:ext cx="3922220" cy="5236081"/>
            </a:xfrm>
            <a:prstGeom prst="rect">
              <a:avLst/>
            </a:prstGeom>
          </p:spPr>
        </p:pic>
        <p:pic>
          <p:nvPicPr>
            <p:cNvPr id="15" name="Picture 14" descr="squares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0739" y="4931865"/>
              <a:ext cx="3922220" cy="6733205"/>
            </a:xfrm>
            <a:prstGeom prst="rect">
              <a:avLst/>
            </a:prstGeom>
          </p:spPr>
        </p:pic>
        <p:pic>
          <p:nvPicPr>
            <p:cNvPr id="16" name="Picture 15" descr="squares.png"/>
            <p:cNvPicPr>
              <a:picLocks noChangeAspect="1"/>
            </p:cNvPicPr>
            <p:nvPr/>
          </p:nvPicPr>
          <p:blipFill>
            <a:blip r:embed="rId2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328739" y="-2809031"/>
              <a:ext cx="4851002" cy="1070870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0516391" y="-1676400"/>
            <a:ext cx="16715420" cy="12366199"/>
            <a:chOff x="29399888" y="119820"/>
            <a:chExt cx="15605741" cy="11545250"/>
          </a:xfrm>
        </p:grpSpPr>
        <p:pic>
          <p:nvPicPr>
            <p:cNvPr id="10" name="Picture 9" descr="squares.png"/>
            <p:cNvPicPr>
              <a:picLocks noChangeAspect="1"/>
            </p:cNvPicPr>
            <p:nvPr/>
          </p:nvPicPr>
          <p:blipFill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3409" y="2063876"/>
              <a:ext cx="3922220" cy="5236081"/>
            </a:xfrm>
            <a:prstGeom prst="rect">
              <a:avLst/>
            </a:prstGeom>
          </p:spPr>
        </p:pic>
        <p:pic>
          <p:nvPicPr>
            <p:cNvPr id="11" name="Picture 10" descr="squares.png"/>
            <p:cNvPicPr>
              <a:picLocks noChangeAspect="1"/>
            </p:cNvPicPr>
            <p:nvPr/>
          </p:nvPicPr>
          <p:blipFill>
            <a:blip r:embed="rId2">
              <a:alphaModFix am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0739" y="4931865"/>
              <a:ext cx="3922220" cy="6733205"/>
            </a:xfrm>
            <a:prstGeom prst="rect">
              <a:avLst/>
            </a:prstGeom>
          </p:spPr>
        </p:pic>
        <p:pic>
          <p:nvPicPr>
            <p:cNvPr id="12" name="Picture 11" descr="squares.png"/>
            <p:cNvPicPr>
              <a:picLocks noChangeAspect="1"/>
            </p:cNvPicPr>
            <p:nvPr/>
          </p:nvPicPr>
          <p:blipFill>
            <a:blip r:embed="rId2"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328739" y="-2809031"/>
              <a:ext cx="4851002" cy="1070870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655726" y="3863454"/>
            <a:ext cx="41069139" cy="209761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Before you start your poster, READ and FOLLOW this!</a:t>
            </a:r>
            <a:endParaRPr lang="en-US" sz="13000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885" y="8743072"/>
            <a:ext cx="18102828" cy="184665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000" dirty="0" smtClean="0">
                <a:solidFill>
                  <a:srgbClr val="000000"/>
                </a:solidFill>
              </a:rPr>
              <a:t>The whole point of a research poster is to make your project interesting and easy to understand. Good design is not “frosting”—it’s thoughtful composition to encourage learning.</a:t>
            </a:r>
          </a:p>
          <a:p>
            <a:endParaRPr lang="en-US" sz="6000" dirty="0">
              <a:solidFill>
                <a:srgbClr val="000000"/>
              </a:solidFill>
            </a:endParaRPr>
          </a:p>
          <a:p>
            <a:r>
              <a:rPr lang="en-US" sz="6000" dirty="0" smtClean="0">
                <a:solidFill>
                  <a:srgbClr val="000000"/>
                </a:solidFill>
              </a:rPr>
              <a:t>With that in mind, review these links for simple tips to </a:t>
            </a:r>
            <a:r>
              <a:rPr lang="en-US" sz="6000" smtClean="0">
                <a:solidFill>
                  <a:srgbClr val="000000"/>
                </a:solidFill>
              </a:rPr>
              <a:t>make your </a:t>
            </a:r>
            <a:r>
              <a:rPr lang="en-US" sz="6000" dirty="0" smtClean="0">
                <a:solidFill>
                  <a:srgbClr val="000000"/>
                </a:solidFill>
              </a:rPr>
              <a:t>poster as good as it can be:</a:t>
            </a:r>
          </a:p>
          <a:p>
            <a:endParaRPr lang="en-US" sz="6000" dirty="0">
              <a:solidFill>
                <a:srgbClr val="000000"/>
              </a:solidFill>
            </a:endParaRPr>
          </a:p>
          <a:p>
            <a:pPr marL="857250" indent="-85725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hlinkClick r:id="rId3"/>
              </a:rPr>
              <a:t>http://colinpurrington.com/tips/academic/</a:t>
            </a:r>
            <a:r>
              <a:rPr lang="en-US" sz="6000" dirty="0" smtClean="0">
                <a:solidFill>
                  <a:srgbClr val="000000"/>
                </a:solidFill>
                <a:hlinkClick r:id="rId3"/>
              </a:rPr>
              <a:t>posterdesign</a:t>
            </a:r>
            <a:endParaRPr lang="en-US" sz="6000" dirty="0" smtClean="0">
              <a:solidFill>
                <a:srgbClr val="000000"/>
              </a:solidFill>
            </a:endParaRPr>
          </a:p>
          <a:p>
            <a:pPr marL="857250" indent="-85725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hlinkClick r:id="rId4"/>
              </a:rPr>
              <a:t>http://www.cns.cornell.edu/documents/</a:t>
            </a:r>
            <a:r>
              <a:rPr lang="en-US" sz="6000" dirty="0" smtClean="0">
                <a:solidFill>
                  <a:srgbClr val="000000"/>
                </a:solidFill>
                <a:hlinkClick r:id="rId4"/>
              </a:rPr>
              <a:t>ScientificPosters.pdf</a:t>
            </a:r>
            <a:endParaRPr lang="en-US" sz="6000" dirty="0" smtClean="0">
              <a:solidFill>
                <a:srgbClr val="000000"/>
              </a:solidFill>
            </a:endParaRPr>
          </a:p>
          <a:p>
            <a:pPr marL="857250" indent="-85725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hlinkClick r:id="rId5"/>
              </a:rPr>
              <a:t>http://rgs.usu.edu/studentresearch/htm/skills-and-resources/great-examples/great-</a:t>
            </a:r>
            <a:r>
              <a:rPr lang="en-US" sz="6000" dirty="0" smtClean="0">
                <a:solidFill>
                  <a:srgbClr val="000000"/>
                </a:solidFill>
                <a:hlinkClick r:id="rId5"/>
              </a:rPr>
              <a:t>posters</a:t>
            </a:r>
            <a:endParaRPr lang="en-US" sz="6000" dirty="0" smtClean="0">
              <a:solidFill>
                <a:srgbClr val="000000"/>
              </a:solidFill>
            </a:endParaRPr>
          </a:p>
          <a:p>
            <a:endParaRPr lang="en-US" sz="6000" dirty="0" smtClean="0">
              <a:solidFill>
                <a:srgbClr val="000000"/>
              </a:solidFill>
            </a:endParaRPr>
          </a:p>
          <a:p>
            <a:r>
              <a:rPr lang="en-US" sz="6000" dirty="0" smtClean="0">
                <a:solidFill>
                  <a:srgbClr val="000000"/>
                </a:solidFill>
              </a:rPr>
              <a:t>Then, prepare your poster elements to accommodate good design:</a:t>
            </a:r>
          </a:p>
          <a:p>
            <a:pPr marL="857250" indent="-85725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Brief, effective (accurate) text in easy-to-read chunks</a:t>
            </a:r>
          </a:p>
          <a:p>
            <a:pPr marL="857250" indent="-85725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Simple, high-res figures and graphs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2885" y="6414043"/>
            <a:ext cx="18102828" cy="2277547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8800" dirty="0" smtClean="0">
                <a:solidFill>
                  <a:schemeClr val="bg2"/>
                </a:solidFill>
              </a:rPr>
              <a:t>1. Learn basic design principles.</a:t>
            </a:r>
            <a:endParaRPr lang="en-US" sz="88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90296" y="8743072"/>
            <a:ext cx="18102828" cy="19389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000" dirty="0" smtClean="0">
                <a:solidFill>
                  <a:srgbClr val="000000"/>
                </a:solidFill>
              </a:rPr>
              <a:t>To make your job easier and to present a branded university presence, we’ve provided some sample posters for you to work from on the following slides. To get started, do the following:</a:t>
            </a:r>
          </a:p>
          <a:p>
            <a:endParaRPr lang="en-US" sz="6000" dirty="0">
              <a:solidFill>
                <a:srgbClr val="000000"/>
              </a:solidFill>
            </a:endParaRP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Choose a slide template you want to start with.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Begin cutting and pasting your text into the appropriate sections. Add different headers if needed.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Add your high-resolution figures and graphics. Make them the focal point of the poster.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Tweak your elements to make them fit, but  maintain the following: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Text size- If it doesn’t all fit, edit the text down; don’t make the text tiny.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Alignment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White space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Calibri font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Color palette included in this document</a:t>
            </a:r>
            <a:endParaRPr lang="en-US" sz="6000" dirty="0">
              <a:solidFill>
                <a:srgbClr val="000000"/>
              </a:solidFill>
            </a:endParaRPr>
          </a:p>
          <a:p>
            <a:pPr lvl="1"/>
            <a:endParaRPr lang="en-US" sz="6000" dirty="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90296" y="6414043"/>
            <a:ext cx="18102828" cy="2277547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</a:t>
            </a:r>
            <a:r>
              <a:rPr lang="en-US" sz="8800" dirty="0" smtClean="0">
                <a:solidFill>
                  <a:schemeClr val="bg2"/>
                </a:solidFill>
              </a:rPr>
              <a:t>. Use this template for your poster.</a:t>
            </a:r>
            <a:endParaRPr lang="en-US" sz="8800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4165600" y="18288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425600" y="201676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6453330" y="6502183"/>
            <a:ext cx="16053972" cy="11510986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BE0004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809084" y="22309136"/>
            <a:ext cx="15995908" cy="6539542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" y="6502184"/>
            <a:ext cx="8563523" cy="53811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BE000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5302" y="12516391"/>
            <a:ext cx="7098221" cy="16332287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I. Introduction </a:t>
            </a:r>
          </a:p>
          <a:p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5303" y="1198800"/>
            <a:ext cx="27744697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Five-column format for</a:t>
            </a:r>
            <a:r>
              <a:rPr lang="en-US" sz="13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undergraduate research academic poster </a:t>
            </a:r>
            <a:endParaRPr lang="en-US" sz="13000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695" y="7181499"/>
            <a:ext cx="7098221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</a:p>
          <a:p>
            <a:endParaRPr lang="en-US" sz="4800" i="1" dirty="0" smtClean="0">
              <a:solidFill>
                <a:schemeClr val="bg1"/>
              </a:solidFill>
            </a:endParaRPr>
          </a:p>
          <a:p>
            <a:r>
              <a:rPr lang="en-US" sz="5800" dirty="0" smtClean="0">
                <a:solidFill>
                  <a:schemeClr val="bg1"/>
                </a:solidFill>
              </a:rPr>
              <a:t>Student or faculty</a:t>
            </a:r>
            <a:endParaRPr lang="en-US" sz="5800" dirty="0">
              <a:solidFill>
                <a:schemeClr val="bg1"/>
              </a:solidFill>
            </a:endParaRP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09083" y="12434247"/>
            <a:ext cx="7652128" cy="946886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II. </a:t>
            </a:r>
            <a:r>
              <a:rPr lang="en-US" sz="6300" dirty="0" smtClean="0">
                <a:solidFill>
                  <a:srgbClr val="000000"/>
                </a:solidFill>
              </a:rPr>
              <a:t>Methods </a:t>
            </a:r>
            <a:endParaRPr lang="en-US" sz="6300" dirty="0">
              <a:solidFill>
                <a:srgbClr val="000000"/>
              </a:solidFill>
            </a:endParaRPr>
          </a:p>
          <a:p>
            <a:endParaRPr lang="en-US" sz="34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</a:t>
            </a: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rem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52864" y="12419429"/>
            <a:ext cx="7652128" cy="8976423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III. Results </a:t>
            </a:r>
          </a:p>
          <a:p>
            <a:endParaRPr lang="en-US" sz="3400" dirty="0" smtClean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52662" y="18765892"/>
            <a:ext cx="7652796" cy="996130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IV. Conclusions</a:t>
            </a:r>
          </a:p>
          <a:p>
            <a:endParaRPr lang="en-US" sz="34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vita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comnihit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39246" y="18701002"/>
            <a:ext cx="7668057" cy="9499643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V. References </a:t>
            </a:r>
            <a:endParaRPr lang="en-US" sz="7200" dirty="0">
              <a:solidFill>
                <a:srgbClr val="000000"/>
              </a:solidFill>
            </a:endParaRP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1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minvellab1989;224:293–304. 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2.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2012;8(8):2889–98. </a:t>
            </a:r>
          </a:p>
          <a:p>
            <a:endParaRPr lang="en-US" sz="6300" dirty="0" smtClean="0">
              <a:solidFill>
                <a:srgbClr val="082954"/>
              </a:solidFill>
            </a:endParaRPr>
          </a:p>
          <a:p>
            <a:r>
              <a:rPr lang="en-US" sz="6300" dirty="0" smtClean="0">
                <a:solidFill>
                  <a:srgbClr val="000000"/>
                </a:solidFill>
              </a:rPr>
              <a:t>VI. Acknowledgement</a:t>
            </a:r>
          </a:p>
          <a:p>
            <a:endParaRPr lang="en-US" sz="3400" dirty="0" smtClean="0"/>
          </a:p>
          <a:p>
            <a:r>
              <a:rPr lang="en-US" sz="3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This work was supported by the University of Utah Office of Undergraduate Research.</a:t>
            </a:r>
            <a:endParaRPr lang="en-US" sz="2100" dirty="0" smtClean="0"/>
          </a:p>
          <a:p>
            <a:endParaRPr lang="en-US" sz="32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42061"/>
              </p:ext>
            </p:extLst>
          </p:nvPr>
        </p:nvGraphicFramePr>
        <p:xfrm>
          <a:off x="9809084" y="7738357"/>
          <a:ext cx="15995907" cy="415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9341"/>
                <a:gridCol w="3538265"/>
                <a:gridCol w="2915330"/>
                <a:gridCol w="3312971"/>
              </a:tblGrid>
              <a:tr h="1290865"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Column</a:t>
                      </a:r>
                      <a:r>
                        <a:rPr lang="en-US" sz="3500" baseline="0" dirty="0" smtClean="0"/>
                        <a:t> 1</a:t>
                      </a:r>
                      <a:endParaRPr lang="en-US" sz="35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2</a:t>
                      </a:r>
                      <a:endParaRPr lang="en-US" sz="3500" baseline="-250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3</a:t>
                      </a:r>
                      <a:endParaRPr lang="en-US" sz="35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4</a:t>
                      </a:r>
                      <a:endParaRPr lang="en-US" sz="35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</a:tr>
              <a:tr h="74977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restrum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25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60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80.543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Lor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min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09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89.431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1053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Aliqui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offici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cuptas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~4.5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12.045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0409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Pliquis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doluptasi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Positive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9974738" y="22608601"/>
            <a:ext cx="1567028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1 </a:t>
            </a:r>
            <a:r>
              <a:rPr lang="en-US" sz="5000" dirty="0" smtClean="0">
                <a:solidFill>
                  <a:srgbClr val="FFFFFF"/>
                </a:solidFill>
              </a:rPr>
              <a:t>– Make these boxes your focal points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76437" y="6840496"/>
            <a:ext cx="15337406" cy="866510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2 </a:t>
            </a:r>
            <a:r>
              <a:rPr lang="en-US" sz="5000" dirty="0" smtClean="0">
                <a:solidFill>
                  <a:srgbClr val="FFFFFF"/>
                </a:solidFill>
              </a:rPr>
              <a:t>– Use great photos, charts and graphics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00543" y="6502184"/>
            <a:ext cx="16641731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Table </a:t>
            </a:r>
            <a:r>
              <a:rPr lang="en-US" sz="5000" b="1" dirty="0" smtClean="0">
                <a:solidFill>
                  <a:srgbClr val="000000"/>
                </a:solidFill>
              </a:rPr>
              <a:t>1- </a:t>
            </a:r>
            <a:r>
              <a:rPr lang="en-US" sz="5000" dirty="0" smtClean="0">
                <a:solidFill>
                  <a:srgbClr val="000000"/>
                </a:solidFill>
              </a:rPr>
              <a:t>A simple way to display numbers and figures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0" y="29956909"/>
            <a:ext cx="44056854" cy="3571160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BE0004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827651" y="30826655"/>
            <a:ext cx="7098221" cy="157439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Student Name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University of Utah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Department Name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Email</a:t>
            </a:r>
          </a:p>
        </p:txBody>
      </p:sp>
      <p:pic>
        <p:nvPicPr>
          <p:cNvPr id="6" name="Picture 5" descr="anna_work_profil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439" y="30881876"/>
            <a:ext cx="1118863" cy="1515728"/>
          </a:xfrm>
          <a:prstGeom prst="rect">
            <a:avLst/>
          </a:prstGeom>
        </p:spPr>
      </p:pic>
      <p:pic>
        <p:nvPicPr>
          <p:cNvPr id="13" name="Picture 12" descr="Graph exampl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8735" y="8866295"/>
            <a:ext cx="14425440" cy="82890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IMG_7784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4614" y="23836050"/>
            <a:ext cx="13753917" cy="4485821"/>
          </a:xfrm>
          <a:prstGeom prst="rect">
            <a:avLst/>
          </a:prstGeom>
        </p:spPr>
      </p:pic>
      <p:pic>
        <p:nvPicPr>
          <p:cNvPr id="5" name="Picture 4" descr="univeristy of utah copy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02" y="30322592"/>
            <a:ext cx="11103723" cy="28980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127" y="27886977"/>
            <a:ext cx="5820312" cy="14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20208" y="6502183"/>
            <a:ext cx="9487094" cy="11510986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AD000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6502184"/>
            <a:ext cx="10729412" cy="53811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9820" y="14419824"/>
            <a:ext cx="8799593" cy="1372683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3" y="1345787"/>
            <a:ext cx="27744697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>
                <a:solidFill>
                  <a:srgbClr val="000000"/>
                </a:solidFill>
              </a:rPr>
              <a:t>Four-column format utilizing boxed text </a:t>
            </a:r>
            <a:br>
              <a:rPr lang="en-US" sz="13000" dirty="0">
                <a:solidFill>
                  <a:srgbClr val="000000"/>
                </a:solidFill>
              </a:rPr>
            </a:br>
            <a:r>
              <a:rPr lang="en-US" sz="13000" dirty="0">
                <a:solidFill>
                  <a:srgbClr val="000000"/>
                </a:solidFill>
              </a:rPr>
              <a:t>and integrated color scheme</a:t>
            </a:r>
            <a:endParaRPr lang="en-US" sz="13000" baseline="30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9820" y="7181499"/>
            <a:ext cx="5954096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</a:p>
          <a:p>
            <a:endParaRPr lang="en-US" sz="4800" i="1" dirty="0" smtClean="0">
              <a:solidFill>
                <a:schemeClr val="bg1"/>
              </a:solidFill>
            </a:endParaRPr>
          </a:p>
          <a:p>
            <a:r>
              <a:rPr lang="en-US" sz="5800" dirty="0" smtClean="0">
                <a:solidFill>
                  <a:schemeClr val="bg1"/>
                </a:solidFill>
              </a:rPr>
              <a:t>Student or faculty</a:t>
            </a:r>
            <a:endParaRPr lang="en-US" sz="5800" dirty="0">
              <a:solidFill>
                <a:schemeClr val="bg1"/>
              </a:solidFill>
            </a:endParaRP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47228" y="8395010"/>
            <a:ext cx="9486266" cy="7817524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/>
              <a:t>restrum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qui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exceptas</a:t>
            </a:r>
            <a:r>
              <a:rPr lang="en-US" sz="3200" dirty="0"/>
              <a:t> as </a:t>
            </a:r>
            <a:r>
              <a:rPr lang="en-US" sz="3200" dirty="0" err="1"/>
              <a:t>ut</a:t>
            </a:r>
            <a:r>
              <a:rPr lang="en-US" sz="3200" dirty="0"/>
              <a:t> et </a:t>
            </a:r>
            <a:r>
              <a:rPr lang="en-US" sz="3200" dirty="0" err="1"/>
              <a:t>lat</a:t>
            </a:r>
            <a:r>
              <a:rPr lang="en-US" sz="3200" dirty="0"/>
              <a:t> </a:t>
            </a:r>
            <a:r>
              <a:rPr lang="en-US" sz="3200" dirty="0" err="1"/>
              <a:t>quiatqui</a:t>
            </a:r>
            <a:r>
              <a:rPr lang="en-US" sz="3200" dirty="0"/>
              <a:t> </a:t>
            </a:r>
            <a:r>
              <a:rPr lang="en-US" sz="3200" dirty="0" err="1"/>
              <a:t>dolorem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laut</a:t>
            </a:r>
            <a:r>
              <a:rPr lang="en-US" sz="3200" dirty="0"/>
              <a:t> </a:t>
            </a:r>
            <a:r>
              <a:rPr lang="en-US" sz="3200" dirty="0" err="1"/>
              <a:t>aspella</a:t>
            </a:r>
            <a:r>
              <a:rPr lang="en-US" sz="3200" dirty="0"/>
              <a:t> </a:t>
            </a:r>
            <a:r>
              <a:rPr lang="en-US" sz="3200" dirty="0" err="1"/>
              <a:t>ab</a:t>
            </a:r>
            <a:r>
              <a:rPr lang="en-US" sz="3200" dirty="0"/>
              <a:t> </a:t>
            </a:r>
            <a:r>
              <a:rPr lang="en-US" sz="3200" dirty="0" err="1"/>
              <a:t>ipienih</a:t>
            </a:r>
            <a:r>
              <a:rPr lang="en-US" sz="3200" dirty="0"/>
              <a:t> </a:t>
            </a:r>
            <a:r>
              <a:rPr lang="en-US" sz="3200" dirty="0" err="1"/>
              <a:t>illaut</a:t>
            </a:r>
            <a:r>
              <a:rPr lang="en-US" sz="3200" dirty="0"/>
              <a:t> </a:t>
            </a:r>
            <a:r>
              <a:rPr lang="en-US" sz="3200" dirty="0" err="1"/>
              <a:t>velia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quatur</a:t>
            </a:r>
            <a:r>
              <a:rPr lang="en-US" sz="3200" dirty="0"/>
              <a:t> as </a:t>
            </a:r>
            <a:r>
              <a:rPr lang="en-US" sz="3200" dirty="0" err="1"/>
              <a:t>voluptatiis</a:t>
            </a:r>
            <a:r>
              <a:rPr lang="en-US" sz="3200" dirty="0"/>
              <a:t> sin </a:t>
            </a:r>
            <a:r>
              <a:rPr lang="en-US" sz="3200" dirty="0" err="1"/>
              <a:t>poreiur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con </a:t>
            </a:r>
            <a:r>
              <a:rPr lang="en-US" sz="3200" dirty="0" err="1"/>
              <a:t>repudit</a:t>
            </a:r>
            <a:r>
              <a:rPr lang="en-US" sz="3200" dirty="0"/>
              <a:t> </a:t>
            </a:r>
            <a:r>
              <a:rPr lang="en-US" sz="3200" dirty="0" err="1"/>
              <a:t>inum</a:t>
            </a:r>
            <a:r>
              <a:rPr lang="en-US" sz="3200" dirty="0"/>
              <a:t> </a:t>
            </a:r>
            <a:r>
              <a:rPr lang="en-US" sz="3200" dirty="0" err="1"/>
              <a:t>inim</a:t>
            </a:r>
            <a:r>
              <a:rPr lang="en-US" sz="3200" dirty="0"/>
              <a:t> rem </a:t>
            </a:r>
            <a:r>
              <a:rPr lang="en-US" sz="3200" dirty="0" err="1"/>
              <a:t>vernati</a:t>
            </a:r>
            <a:r>
              <a:rPr lang="en-US" sz="3200" dirty="0"/>
              <a:t> </a:t>
            </a:r>
            <a:r>
              <a:rPr lang="en-US" sz="3200" dirty="0" err="1"/>
              <a:t>untemo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re </a:t>
            </a:r>
            <a:r>
              <a:rPr lang="en-US" sz="3200" dirty="0" err="1"/>
              <a:t>explit</a:t>
            </a:r>
            <a:r>
              <a:rPr lang="en-US" sz="3200" dirty="0"/>
              <a:t>, </a:t>
            </a:r>
            <a:r>
              <a:rPr lang="en-US" sz="3200" dirty="0" err="1"/>
              <a:t>volorro</a:t>
            </a:r>
            <a:r>
              <a:rPr lang="en-US" sz="3200" dirty="0"/>
              <a:t> </a:t>
            </a:r>
            <a:r>
              <a:rPr lang="en-US" sz="3200" dirty="0" err="1"/>
              <a:t>molore</a:t>
            </a:r>
            <a:r>
              <a:rPr lang="en-US" sz="3200" dirty="0"/>
              <a:t> </a:t>
            </a:r>
            <a:r>
              <a:rPr lang="en-US" sz="3200" dirty="0" err="1"/>
              <a:t>officit</a:t>
            </a:r>
            <a:r>
              <a:rPr lang="en-US" sz="3200" dirty="0"/>
              <a:t> </a:t>
            </a:r>
            <a:r>
              <a:rPr lang="en-US" sz="3200" dirty="0" err="1"/>
              <a:t>faccusam</a:t>
            </a:r>
            <a:r>
              <a:rPr lang="en-US" sz="3200" dirty="0"/>
              <a:t>, id mod </a:t>
            </a:r>
            <a:r>
              <a:rPr lang="en-US" sz="3200" dirty="0" err="1"/>
              <a:t>molorrore</a:t>
            </a:r>
            <a:r>
              <a:rPr lang="en-US" sz="3200" dirty="0"/>
              <a:t> most </a:t>
            </a:r>
            <a:r>
              <a:rPr lang="en-US" sz="3200" dirty="0" err="1"/>
              <a:t>maio</a:t>
            </a:r>
            <a:r>
              <a:rPr lang="en-US" sz="3200" dirty="0"/>
              <a:t>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Nam </a:t>
            </a:r>
            <a:r>
              <a:rPr lang="en-US" sz="3200" dirty="0" err="1"/>
              <a:t>ipiendis</a:t>
            </a:r>
            <a:r>
              <a:rPr lang="en-US" sz="3200" dirty="0"/>
              <a:t> </a:t>
            </a:r>
            <a:r>
              <a:rPr lang="en-US" sz="3200" dirty="0" err="1"/>
              <a:t>est</a:t>
            </a:r>
            <a:r>
              <a:rPr lang="en-US" sz="3200" dirty="0"/>
              <a:t> </a:t>
            </a:r>
            <a:r>
              <a:rPr lang="en-US" sz="3200" dirty="0" err="1"/>
              <a:t>resto</a:t>
            </a:r>
            <a:r>
              <a:rPr lang="en-US" sz="3200" dirty="0"/>
              <a:t> </a:t>
            </a:r>
            <a:r>
              <a:rPr lang="en-US" sz="3200" dirty="0" err="1"/>
              <a:t>maiorepro</a:t>
            </a:r>
            <a:r>
              <a:rPr lang="en-US" sz="3200" dirty="0"/>
              <a:t> </a:t>
            </a:r>
            <a:r>
              <a:rPr lang="en-US" sz="3200" dirty="0" err="1"/>
              <a:t>demolore</a:t>
            </a:r>
            <a:r>
              <a:rPr lang="en-US" sz="3200" dirty="0"/>
              <a:t> </a:t>
            </a:r>
            <a:r>
              <a:rPr lang="en-US" sz="3200" dirty="0" err="1"/>
              <a:t>ni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auda</a:t>
            </a:r>
            <a:r>
              <a:rPr lang="en-US" sz="3200" dirty="0"/>
              <a:t> </a:t>
            </a:r>
            <a:r>
              <a:rPr lang="en-US" sz="3200" dirty="0" err="1"/>
              <a:t>volo</a:t>
            </a:r>
            <a:r>
              <a:rPr lang="en-US" sz="3200" dirty="0"/>
              <a:t> </a:t>
            </a:r>
            <a:r>
              <a:rPr lang="en-US" sz="3200" dirty="0" err="1"/>
              <a:t>volutat</a:t>
            </a:r>
            <a:r>
              <a:rPr lang="en-US" sz="3200" dirty="0"/>
              <a:t> </a:t>
            </a:r>
            <a:r>
              <a:rPr lang="en-US" sz="3200" dirty="0" err="1"/>
              <a:t>atiur</a:t>
            </a:r>
            <a:r>
              <a:rPr lang="en-US" sz="3200" dirty="0" smtClean="0"/>
              <a:t>? </a:t>
            </a:r>
            <a:r>
              <a:rPr lang="en-US" sz="3200" dirty="0" err="1" smtClean="0"/>
              <a:t>Borrorum</a:t>
            </a:r>
            <a:r>
              <a:rPr lang="en-US" sz="3200" dirty="0" smtClean="0"/>
              <a:t> </a:t>
            </a:r>
            <a:r>
              <a:rPr lang="en-US" sz="3200" dirty="0" err="1"/>
              <a:t>quis</a:t>
            </a:r>
            <a:r>
              <a:rPr lang="en-US" sz="3200" dirty="0"/>
              <a:t> re </a:t>
            </a:r>
            <a:r>
              <a:rPr lang="en-US" sz="3200" dirty="0" err="1"/>
              <a:t>rerro</a:t>
            </a:r>
            <a:r>
              <a:rPr lang="en-US" sz="3200" dirty="0"/>
              <a:t> </a:t>
            </a:r>
            <a:r>
              <a:rPr lang="en-US" sz="3200" dirty="0" err="1"/>
              <a:t>quame</a:t>
            </a:r>
            <a:r>
              <a:rPr lang="en-US" sz="3200" dirty="0"/>
              <a:t> </a:t>
            </a:r>
            <a:r>
              <a:rPr lang="en-US" sz="3200" dirty="0" err="1"/>
              <a:t>corum</a:t>
            </a:r>
            <a:r>
              <a:rPr lang="en-US" sz="3200" dirty="0"/>
              <a:t> </a:t>
            </a:r>
            <a:r>
              <a:rPr lang="en-US" sz="3200" dirty="0" err="1"/>
              <a:t>quaspe</a:t>
            </a:r>
            <a:r>
              <a:rPr lang="en-US" sz="3200" dirty="0"/>
              <a:t> net ant et rem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eritatiunte</a:t>
            </a:r>
            <a:r>
              <a:rPr lang="en-US" sz="3200" dirty="0"/>
              <a:t> </a:t>
            </a:r>
            <a:r>
              <a:rPr lang="en-US" sz="3200" dirty="0" err="1"/>
              <a:t>nobisci</a:t>
            </a:r>
            <a:r>
              <a:rPr lang="en-US" sz="3200" dirty="0"/>
              <a:t> </a:t>
            </a:r>
            <a:r>
              <a:rPr lang="en-US" sz="3200" dirty="0" err="1"/>
              <a:t>pissendempos</a:t>
            </a:r>
            <a:r>
              <a:rPr lang="en-US" sz="3200" dirty="0"/>
              <a:t> </a:t>
            </a:r>
            <a:r>
              <a:rPr lang="en-US" sz="3200" dirty="0" err="1"/>
              <a:t>estium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adioresequi</a:t>
            </a:r>
            <a:r>
              <a:rPr lang="en-US" sz="3200" dirty="0"/>
              <a:t> tem qui </a:t>
            </a:r>
            <a:r>
              <a:rPr lang="en-US" sz="3200" dirty="0" err="1"/>
              <a:t>impos</a:t>
            </a:r>
            <a:r>
              <a:rPr lang="en-US" sz="3200" dirty="0"/>
              <a:t> del </a:t>
            </a:r>
            <a:r>
              <a:rPr lang="en-US" sz="3200" dirty="0" err="1"/>
              <a:t>im</a:t>
            </a:r>
            <a:r>
              <a:rPr lang="en-US" sz="3200" dirty="0"/>
              <a:t> </a:t>
            </a:r>
            <a:r>
              <a:rPr lang="en-US" sz="3200" dirty="0" err="1"/>
              <a:t>fuga</a:t>
            </a:r>
            <a:r>
              <a:rPr lang="en-US" sz="3200" dirty="0"/>
              <a:t>. </a:t>
            </a:r>
            <a:r>
              <a:rPr lang="en-US" sz="3200" dirty="0" err="1"/>
              <a:t>Undiorrovidi</a:t>
            </a:r>
            <a:r>
              <a:rPr lang="en-US" sz="3200" dirty="0"/>
              <a:t> </a:t>
            </a:r>
            <a:r>
              <a:rPr lang="en-US" sz="3200" dirty="0" err="1"/>
              <a:t>iuri</a:t>
            </a:r>
            <a:r>
              <a:rPr lang="en-US" sz="3200" dirty="0"/>
              <a:t> </a:t>
            </a:r>
            <a:r>
              <a:rPr lang="en-US" sz="3200" dirty="0" err="1"/>
              <a:t>deriatquas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minvellab</a:t>
            </a:r>
            <a:r>
              <a:rPr lang="en-US" sz="3200" dirty="0"/>
              <a:t> </a:t>
            </a:r>
            <a:r>
              <a:rPr lang="en-US" sz="3200" dirty="0" err="1"/>
              <a:t>ipitet</a:t>
            </a:r>
            <a:r>
              <a:rPr lang="en-US" sz="3200" dirty="0"/>
              <a:t> </a:t>
            </a:r>
            <a:r>
              <a:rPr lang="en-US" sz="3200" dirty="0" err="1"/>
              <a:t>quatemq</a:t>
            </a:r>
            <a:r>
              <a:rPr lang="en-US" sz="3200" dirty="0"/>
              <a:t> </a:t>
            </a:r>
            <a:r>
              <a:rPr lang="en-US" sz="3200" dirty="0" err="1" smtClean="0"/>
              <a:t>uiaeprat</a:t>
            </a:r>
            <a:r>
              <a:rPr lang="en-US" sz="3200" dirty="0" smtClean="0"/>
              <a:t>. </a:t>
            </a:r>
            <a:r>
              <a:rPr lang="en-US" sz="3200" dirty="0" err="1" smtClean="0"/>
              <a:t>Orrorecae</a:t>
            </a:r>
            <a:r>
              <a:rPr lang="en-US" sz="3200" dirty="0" smtClean="0"/>
              <a:t> </a:t>
            </a:r>
            <a:r>
              <a:rPr lang="en-US" sz="3200" dirty="0" err="1"/>
              <a:t>officto</a:t>
            </a:r>
            <a:r>
              <a:rPr lang="en-US" sz="3200" dirty="0"/>
              <a:t> </a:t>
            </a:r>
            <a:r>
              <a:rPr lang="en-US" sz="3200" dirty="0" err="1" smtClean="0"/>
              <a:t>moditatior</a:t>
            </a:r>
            <a:endParaRPr lang="en-US" sz="3400" dirty="0"/>
          </a:p>
        </p:txBody>
      </p:sp>
      <p:sp>
        <p:nvSpPr>
          <p:cNvPr id="9" name="TextBox 8"/>
          <p:cNvSpPr txBox="1"/>
          <p:nvPr/>
        </p:nvSpPr>
        <p:spPr>
          <a:xfrm>
            <a:off x="22427825" y="8395009"/>
            <a:ext cx="9486266" cy="7817524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20208" y="20774200"/>
            <a:ext cx="9487094" cy="7817524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47228" y="30636516"/>
            <a:ext cx="14370762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600" dirty="0"/>
              <a:t>This work was supported by the University of Utah Office of Undergraduate </a:t>
            </a:r>
            <a:r>
              <a:rPr lang="en-US" sz="3600" dirty="0" smtClean="0"/>
              <a:t>Research.</a:t>
            </a:r>
            <a:endParaRPr lang="en-US" sz="21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1747228" y="16975523"/>
            <a:ext cx="1298071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1 </a:t>
            </a:r>
            <a:r>
              <a:rPr lang="en-US" sz="5000" dirty="0" smtClean="0">
                <a:solidFill>
                  <a:srgbClr val="000000"/>
                </a:solidFill>
              </a:rPr>
              <a:t>– Make these visuals your focal points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61949" y="6840495"/>
            <a:ext cx="8651893" cy="1635952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2 </a:t>
            </a:r>
            <a:r>
              <a:rPr lang="en-US" sz="5000" dirty="0" smtClean="0">
                <a:solidFill>
                  <a:srgbClr val="FFFFFF"/>
                </a:solidFill>
              </a:rPr>
              <a:t>– Use great photos, charts and graphics</a:t>
            </a:r>
            <a:endParaRPr lang="en-US" sz="5000" dirty="0">
              <a:solidFill>
                <a:srgbClr val="FFFFFF"/>
              </a:solidFill>
            </a:endParaRPr>
          </a:p>
        </p:txBody>
      </p:sp>
      <p:pic>
        <p:nvPicPr>
          <p:cNvPr id="17" name="Picture 16" descr="ROCHbg1.ps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6099" y="29567375"/>
            <a:ext cx="8573581" cy="34265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296294" y="29975259"/>
            <a:ext cx="7098221" cy="206683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Student Name</a:t>
            </a:r>
          </a:p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University of Utah</a:t>
            </a:r>
          </a:p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Department Name</a:t>
            </a:r>
          </a:p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Email</a:t>
            </a:r>
          </a:p>
        </p:txBody>
      </p:sp>
      <p:pic>
        <p:nvPicPr>
          <p:cNvPr id="20" name="Picture 19" descr="anna_work_profile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1626" y="29975259"/>
            <a:ext cx="1525676" cy="2066839"/>
          </a:xfrm>
          <a:prstGeom prst="rect">
            <a:avLst/>
          </a:prstGeom>
        </p:spPr>
      </p:pic>
      <p:pic>
        <p:nvPicPr>
          <p:cNvPr id="31" name="Picture 30" descr="Education graph.ai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436549" y="8887689"/>
            <a:ext cx="8651893" cy="85916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2" name="TextBox 31"/>
          <p:cNvSpPr txBox="1"/>
          <p:nvPr/>
        </p:nvSpPr>
        <p:spPr>
          <a:xfrm>
            <a:off x="1929820" y="12552603"/>
            <a:ext cx="8799593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6300" dirty="0" smtClean="0">
                <a:solidFill>
                  <a:schemeClr val="bg2"/>
                </a:solidFill>
              </a:rPr>
              <a:t>Introduction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747228" y="6502184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II. Methods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427826" y="6502183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III. Results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021036" y="18881374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IV. Conclusions</a:t>
            </a:r>
            <a:endParaRPr lang="en-US" sz="6300" dirty="0">
              <a:solidFill>
                <a:schemeClr val="bg2"/>
              </a:solidFill>
            </a:endParaRPr>
          </a:p>
        </p:txBody>
      </p:sp>
      <p:pic>
        <p:nvPicPr>
          <p:cNvPr id="38" name="Picture 37" descr="IMG_8833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4941" y="17046080"/>
            <a:ext cx="6569151" cy="11100581"/>
          </a:xfrm>
          <a:prstGeom prst="rect">
            <a:avLst/>
          </a:prstGeom>
        </p:spPr>
      </p:pic>
      <p:pic>
        <p:nvPicPr>
          <p:cNvPr id="3" name="Picture 2" descr="univeristy of uta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80" y="29413407"/>
            <a:ext cx="8526183" cy="2225334"/>
          </a:xfrm>
          <a:prstGeom prst="rect">
            <a:avLst/>
          </a:prstGeom>
        </p:spPr>
      </p:pic>
      <p:pic>
        <p:nvPicPr>
          <p:cNvPr id="26" name="Picture 25" descr="grad suppo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469" y="17951028"/>
            <a:ext cx="11655247" cy="5608905"/>
          </a:xfrm>
          <a:prstGeom prst="rect">
            <a:avLst/>
          </a:prstGeom>
        </p:spPr>
      </p:pic>
      <p:pic>
        <p:nvPicPr>
          <p:cNvPr id="12" name="Picture 11" descr="Tuition Shortfall[2]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688" y="23737214"/>
            <a:ext cx="11655247" cy="66833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492" y="30244019"/>
            <a:ext cx="7960229" cy="19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3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20208" y="6502183"/>
            <a:ext cx="9487094" cy="11510986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747228" y="20873399"/>
            <a:ext cx="20166863" cy="6516038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6502184"/>
            <a:ext cx="10729412" cy="53811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AD000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9820" y="12516391"/>
            <a:ext cx="8799593" cy="1485495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I. Introduction </a:t>
            </a:r>
          </a:p>
          <a:p>
            <a:endParaRPr lang="en-US" sz="32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maxim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3" y="1064250"/>
            <a:ext cx="27734524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Four-column format utilizing boxed text </a:t>
            </a:r>
            <a:br>
              <a:rPr lang="en-US" sz="13000" dirty="0" smtClean="0">
                <a:solidFill>
                  <a:srgbClr val="000000"/>
                </a:solidFill>
                <a:latin typeface="+mj-lt"/>
              </a:rPr>
            </a:br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and integrated color scheme</a:t>
            </a:r>
            <a:endParaRPr lang="en-US" sz="13000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9820" y="7181499"/>
            <a:ext cx="5954096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</a:p>
          <a:p>
            <a:endParaRPr lang="en-US" sz="4800" i="1" dirty="0" smtClean="0">
              <a:solidFill>
                <a:schemeClr val="bg1"/>
              </a:solidFill>
            </a:endParaRPr>
          </a:p>
          <a:p>
            <a:r>
              <a:rPr lang="en-US" sz="5800" dirty="0" smtClean="0">
                <a:solidFill>
                  <a:schemeClr val="bg1"/>
                </a:solidFill>
              </a:rPr>
              <a:t>Student or faculty</a:t>
            </a:r>
            <a:endParaRPr lang="en-US" sz="5800" dirty="0">
              <a:solidFill>
                <a:schemeClr val="bg1"/>
              </a:solidFill>
            </a:endParaRP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35487" y="12434247"/>
            <a:ext cx="9486266" cy="7991537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II. </a:t>
            </a:r>
            <a:r>
              <a:rPr lang="en-US" sz="6300" dirty="0" smtClean="0">
                <a:solidFill>
                  <a:srgbClr val="000000"/>
                </a:solidFill>
              </a:rPr>
              <a:t>Methods </a:t>
            </a:r>
            <a:endParaRPr lang="en-US" sz="6300" dirty="0">
              <a:solidFill>
                <a:srgbClr val="000000"/>
              </a:solidFill>
            </a:endParaRPr>
          </a:p>
          <a:p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</a:t>
            </a: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rem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27826" y="12419429"/>
            <a:ext cx="9486266" cy="7499095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III. Results </a:t>
            </a:r>
          </a:p>
          <a:p>
            <a:endParaRPr lang="en-US" sz="3400" dirty="0" smtClean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20208" y="18905457"/>
            <a:ext cx="9487094" cy="848398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IV. Conclusions</a:t>
            </a:r>
          </a:p>
          <a:p>
            <a:endParaRPr lang="en-US" sz="34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vita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comnihit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47228" y="30526074"/>
            <a:ext cx="14370762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600" dirty="0"/>
              <a:t>This work was supported by the University of Utah Office of Undergraduate Research</a:t>
            </a:r>
            <a:endParaRPr lang="en-US" sz="21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52171"/>
              </p:ext>
            </p:extLst>
          </p:nvPr>
        </p:nvGraphicFramePr>
        <p:xfrm>
          <a:off x="12021424" y="7738357"/>
          <a:ext cx="19892667" cy="415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6870"/>
                <a:gridCol w="4400221"/>
                <a:gridCol w="3625533"/>
                <a:gridCol w="4120043"/>
              </a:tblGrid>
              <a:tr h="1290865"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chemeClr val="bg1"/>
                          </a:solidFill>
                        </a:rPr>
                        <a:t>Column</a:t>
                      </a:r>
                      <a:r>
                        <a:rPr lang="en-US" sz="35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3500" dirty="0">
                        <a:solidFill>
                          <a:schemeClr val="bg1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2</a:t>
                      </a:r>
                      <a:endParaRPr lang="en-US" sz="3500" baseline="-25000" dirty="0">
                        <a:solidFill>
                          <a:srgbClr val="FFFFFF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3</a:t>
                      </a:r>
                      <a:endParaRPr lang="en-US" sz="3500" dirty="0">
                        <a:solidFill>
                          <a:srgbClr val="FFFFFF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4</a:t>
                      </a:r>
                      <a:endParaRPr lang="en-US" sz="3500" dirty="0">
                        <a:solidFill>
                          <a:srgbClr val="FFFFFF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</a:tr>
              <a:tr h="74977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restrum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25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60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80.543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Lor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min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09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89.431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1053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Aliqui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offici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cuptas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~4.5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12.045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0409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Pliquis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doluptasi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Positive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409845" y="21172864"/>
            <a:ext cx="1567028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1 </a:t>
            </a:r>
            <a:r>
              <a:rPr lang="en-US" sz="5000" dirty="0" smtClean="0">
                <a:solidFill>
                  <a:srgbClr val="FFFFFF"/>
                </a:solidFill>
              </a:rPr>
              <a:t>– Make these boxes your focal points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61949" y="6840495"/>
            <a:ext cx="8651893" cy="1635952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2 </a:t>
            </a:r>
            <a:r>
              <a:rPr lang="en-US" sz="5000" dirty="0" smtClean="0">
                <a:solidFill>
                  <a:srgbClr val="FFFFFF"/>
                </a:solidFill>
              </a:rPr>
              <a:t>– Use great photos, charts and graphics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12883" y="6502184"/>
            <a:ext cx="16641731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Table </a:t>
            </a:r>
            <a:r>
              <a:rPr lang="en-US" sz="5000" b="1" dirty="0" smtClean="0">
                <a:solidFill>
                  <a:srgbClr val="000000"/>
                </a:solidFill>
              </a:rPr>
              <a:t>1- </a:t>
            </a:r>
            <a:r>
              <a:rPr lang="en-US" sz="5000" dirty="0" smtClean="0">
                <a:solidFill>
                  <a:srgbClr val="000000"/>
                </a:solidFill>
              </a:rPr>
              <a:t>A simple way to display numbers and figures</a:t>
            </a:r>
            <a:endParaRPr lang="en-US" sz="5000" dirty="0">
              <a:solidFill>
                <a:srgbClr val="000000"/>
              </a:solidFill>
            </a:endParaRPr>
          </a:p>
        </p:txBody>
      </p:sp>
      <p:pic>
        <p:nvPicPr>
          <p:cNvPr id="16" name="Picture 15" descr="ROCHbg1.psd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6099" y="29567375"/>
            <a:ext cx="8573581" cy="34265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848474" y="30526074"/>
            <a:ext cx="7098221" cy="157439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Student Name</a:t>
            </a:r>
          </a:p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University of Utah</a:t>
            </a:r>
          </a:p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Department Name</a:t>
            </a:r>
          </a:p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Email</a:t>
            </a:r>
          </a:p>
        </p:txBody>
      </p:sp>
      <p:pic>
        <p:nvPicPr>
          <p:cNvPr id="18" name="Picture 17" descr="anna_work_profile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439" y="30526074"/>
            <a:ext cx="1118863" cy="1515728"/>
          </a:xfrm>
          <a:prstGeom prst="rect">
            <a:avLst/>
          </a:prstGeom>
        </p:spPr>
      </p:pic>
      <p:pic>
        <p:nvPicPr>
          <p:cNvPr id="23" name="Picture 22" descr="IMG_8233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0682" y="22530017"/>
            <a:ext cx="4822469" cy="4255178"/>
          </a:xfrm>
          <a:prstGeom prst="rect">
            <a:avLst/>
          </a:prstGeom>
        </p:spPr>
      </p:pic>
      <p:pic>
        <p:nvPicPr>
          <p:cNvPr id="24" name="Picture 23" descr="IMG_8227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5094" y="22530018"/>
            <a:ext cx="6383371" cy="4255580"/>
          </a:xfrm>
          <a:prstGeom prst="rect">
            <a:avLst/>
          </a:prstGeom>
        </p:spPr>
      </p:pic>
      <p:pic>
        <p:nvPicPr>
          <p:cNvPr id="25" name="Picture 24" descr="IMG_8246.t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6920" y="22530017"/>
            <a:ext cx="6383371" cy="4255581"/>
          </a:xfrm>
          <a:prstGeom prst="rect">
            <a:avLst/>
          </a:prstGeom>
        </p:spPr>
      </p:pic>
      <p:pic>
        <p:nvPicPr>
          <p:cNvPr id="26" name="Picture 25" descr="Education graph.ai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436549" y="8887689"/>
            <a:ext cx="8651893" cy="85916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" name="Rectangle 26"/>
          <p:cNvSpPr/>
          <p:nvPr/>
        </p:nvSpPr>
        <p:spPr>
          <a:xfrm>
            <a:off x="11238321" y="29470437"/>
            <a:ext cx="32691359" cy="6279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29470906"/>
            <a:ext cx="1465302" cy="6279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pic>
        <p:nvPicPr>
          <p:cNvPr id="20" name="Picture 19" descr="univeristy of uta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39" y="28695459"/>
            <a:ext cx="8766774" cy="22881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734" y="30724318"/>
            <a:ext cx="5820312" cy="14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2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8172654"/>
            <a:ext cx="43929679" cy="2474574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29819" y="28683955"/>
            <a:ext cx="8919225" cy="2789127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39933"/>
            <a:ext cx="43929679" cy="1932721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9820" y="11364499"/>
            <a:ext cx="8799593" cy="13726838"/>
          </a:xfrm>
          <a:prstGeom prst="rect">
            <a:avLst/>
          </a:prstGeom>
          <a:solidFill>
            <a:srgbClr val="F2F2F2"/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5303" y="1064250"/>
            <a:ext cx="27643098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>
                <a:solidFill>
                  <a:srgbClr val="000000"/>
                </a:solidFill>
              </a:rPr>
              <a:t>Four-column format utilizing boxed </a:t>
            </a:r>
            <a:r>
              <a:rPr lang="en-US" sz="13000" dirty="0" smtClean="0">
                <a:solidFill>
                  <a:srgbClr val="000000"/>
                </a:solidFill>
              </a:rPr>
              <a:t>text </a:t>
            </a:r>
          </a:p>
          <a:p>
            <a:r>
              <a:rPr lang="en-US" sz="13000" dirty="0" smtClean="0">
                <a:solidFill>
                  <a:srgbClr val="000000"/>
                </a:solidFill>
              </a:rPr>
              <a:t>and </a:t>
            </a:r>
            <a:r>
              <a:rPr lang="en-US" sz="13000" dirty="0">
                <a:solidFill>
                  <a:srgbClr val="000000"/>
                </a:solidFill>
              </a:rPr>
              <a:t>integrated color scheme</a:t>
            </a:r>
            <a:endParaRPr lang="en-US" sz="13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1" y="6687460"/>
            <a:ext cx="41042001" cy="989621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r>
              <a:rPr lang="en-US" sz="5800" dirty="0" smtClean="0">
                <a:solidFill>
                  <a:schemeClr val="bg1"/>
                </a:solidFill>
              </a:rPr>
              <a:t>|   Student or faculty,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47228" y="11390105"/>
            <a:ext cx="9486266" cy="7817524"/>
          </a:xfrm>
          <a:prstGeom prst="rect">
            <a:avLst/>
          </a:prstGeom>
          <a:solidFill>
            <a:srgbClr val="F2F2F2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/>
              <a:t>restrum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qui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exceptas</a:t>
            </a:r>
            <a:r>
              <a:rPr lang="en-US" sz="3200" dirty="0"/>
              <a:t> as </a:t>
            </a:r>
            <a:r>
              <a:rPr lang="en-US" sz="3200" dirty="0" err="1"/>
              <a:t>ut</a:t>
            </a:r>
            <a:r>
              <a:rPr lang="en-US" sz="3200" dirty="0"/>
              <a:t> et </a:t>
            </a:r>
            <a:r>
              <a:rPr lang="en-US" sz="3200" dirty="0" err="1"/>
              <a:t>lat</a:t>
            </a:r>
            <a:r>
              <a:rPr lang="en-US" sz="3200" dirty="0"/>
              <a:t> </a:t>
            </a:r>
            <a:r>
              <a:rPr lang="en-US" sz="3200" dirty="0" err="1"/>
              <a:t>quiatqui</a:t>
            </a:r>
            <a:r>
              <a:rPr lang="en-US" sz="3200" dirty="0"/>
              <a:t> </a:t>
            </a:r>
            <a:r>
              <a:rPr lang="en-US" sz="3200" dirty="0" err="1"/>
              <a:t>dolorem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laut</a:t>
            </a:r>
            <a:r>
              <a:rPr lang="en-US" sz="3200" dirty="0"/>
              <a:t> </a:t>
            </a:r>
            <a:r>
              <a:rPr lang="en-US" sz="3200" dirty="0" err="1"/>
              <a:t>aspella</a:t>
            </a:r>
            <a:r>
              <a:rPr lang="en-US" sz="3200" dirty="0"/>
              <a:t> </a:t>
            </a:r>
            <a:r>
              <a:rPr lang="en-US" sz="3200" dirty="0" err="1"/>
              <a:t>ab</a:t>
            </a:r>
            <a:r>
              <a:rPr lang="en-US" sz="3200" dirty="0"/>
              <a:t> </a:t>
            </a:r>
            <a:r>
              <a:rPr lang="en-US" sz="3200" dirty="0" err="1"/>
              <a:t>ipienih</a:t>
            </a:r>
            <a:r>
              <a:rPr lang="en-US" sz="3200" dirty="0"/>
              <a:t> </a:t>
            </a:r>
            <a:r>
              <a:rPr lang="en-US" sz="3200" dirty="0" err="1"/>
              <a:t>illaut</a:t>
            </a:r>
            <a:r>
              <a:rPr lang="en-US" sz="3200" dirty="0"/>
              <a:t> </a:t>
            </a:r>
            <a:r>
              <a:rPr lang="en-US" sz="3200" dirty="0" err="1"/>
              <a:t>velia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quatur</a:t>
            </a:r>
            <a:r>
              <a:rPr lang="en-US" sz="3200" dirty="0"/>
              <a:t> as </a:t>
            </a:r>
            <a:r>
              <a:rPr lang="en-US" sz="3200" dirty="0" err="1"/>
              <a:t>voluptatiis</a:t>
            </a:r>
            <a:r>
              <a:rPr lang="en-US" sz="3200" dirty="0"/>
              <a:t> sin </a:t>
            </a:r>
            <a:r>
              <a:rPr lang="en-US" sz="3200" dirty="0" err="1"/>
              <a:t>poreiur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con </a:t>
            </a:r>
            <a:r>
              <a:rPr lang="en-US" sz="3200" dirty="0" err="1"/>
              <a:t>repudit</a:t>
            </a:r>
            <a:r>
              <a:rPr lang="en-US" sz="3200" dirty="0"/>
              <a:t> </a:t>
            </a:r>
            <a:r>
              <a:rPr lang="en-US" sz="3200" dirty="0" err="1"/>
              <a:t>inum</a:t>
            </a:r>
            <a:r>
              <a:rPr lang="en-US" sz="3200" dirty="0"/>
              <a:t> </a:t>
            </a:r>
            <a:r>
              <a:rPr lang="en-US" sz="3200" dirty="0" err="1"/>
              <a:t>inim</a:t>
            </a:r>
            <a:r>
              <a:rPr lang="en-US" sz="3200" dirty="0"/>
              <a:t> rem </a:t>
            </a:r>
            <a:r>
              <a:rPr lang="en-US" sz="3200" dirty="0" err="1"/>
              <a:t>vernati</a:t>
            </a:r>
            <a:r>
              <a:rPr lang="en-US" sz="3200" dirty="0"/>
              <a:t> </a:t>
            </a:r>
            <a:r>
              <a:rPr lang="en-US" sz="3200" dirty="0" err="1"/>
              <a:t>untemo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re </a:t>
            </a:r>
            <a:r>
              <a:rPr lang="en-US" sz="3200" dirty="0" err="1"/>
              <a:t>explit</a:t>
            </a:r>
            <a:r>
              <a:rPr lang="en-US" sz="3200" dirty="0"/>
              <a:t>, </a:t>
            </a:r>
            <a:r>
              <a:rPr lang="en-US" sz="3200" dirty="0" err="1"/>
              <a:t>volorro</a:t>
            </a:r>
            <a:r>
              <a:rPr lang="en-US" sz="3200" dirty="0"/>
              <a:t> </a:t>
            </a:r>
            <a:r>
              <a:rPr lang="en-US" sz="3200" dirty="0" err="1"/>
              <a:t>molore</a:t>
            </a:r>
            <a:r>
              <a:rPr lang="en-US" sz="3200" dirty="0"/>
              <a:t> </a:t>
            </a:r>
            <a:r>
              <a:rPr lang="en-US" sz="3200" dirty="0" err="1"/>
              <a:t>officit</a:t>
            </a:r>
            <a:r>
              <a:rPr lang="en-US" sz="3200" dirty="0"/>
              <a:t> </a:t>
            </a:r>
            <a:r>
              <a:rPr lang="en-US" sz="3200" dirty="0" err="1"/>
              <a:t>faccusam</a:t>
            </a:r>
            <a:r>
              <a:rPr lang="en-US" sz="3200" dirty="0"/>
              <a:t>, id mod </a:t>
            </a:r>
            <a:r>
              <a:rPr lang="en-US" sz="3200" dirty="0" err="1"/>
              <a:t>molorrore</a:t>
            </a:r>
            <a:r>
              <a:rPr lang="en-US" sz="3200" dirty="0"/>
              <a:t> most </a:t>
            </a:r>
            <a:r>
              <a:rPr lang="en-US" sz="3200" dirty="0" err="1"/>
              <a:t>maio</a:t>
            </a:r>
            <a:r>
              <a:rPr lang="en-US" sz="3200" dirty="0"/>
              <a:t>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Nam </a:t>
            </a:r>
            <a:r>
              <a:rPr lang="en-US" sz="3200" dirty="0" err="1"/>
              <a:t>ipiendis</a:t>
            </a:r>
            <a:r>
              <a:rPr lang="en-US" sz="3200" dirty="0"/>
              <a:t> </a:t>
            </a:r>
            <a:r>
              <a:rPr lang="en-US" sz="3200" dirty="0" err="1"/>
              <a:t>est</a:t>
            </a:r>
            <a:r>
              <a:rPr lang="en-US" sz="3200" dirty="0"/>
              <a:t> </a:t>
            </a:r>
            <a:r>
              <a:rPr lang="en-US" sz="3200" dirty="0" err="1"/>
              <a:t>resto</a:t>
            </a:r>
            <a:r>
              <a:rPr lang="en-US" sz="3200" dirty="0"/>
              <a:t> </a:t>
            </a:r>
            <a:r>
              <a:rPr lang="en-US" sz="3200" dirty="0" err="1"/>
              <a:t>maiorepro</a:t>
            </a:r>
            <a:r>
              <a:rPr lang="en-US" sz="3200" dirty="0"/>
              <a:t> </a:t>
            </a:r>
            <a:r>
              <a:rPr lang="en-US" sz="3200" dirty="0" err="1"/>
              <a:t>demolore</a:t>
            </a:r>
            <a:r>
              <a:rPr lang="en-US" sz="3200" dirty="0"/>
              <a:t> </a:t>
            </a:r>
            <a:r>
              <a:rPr lang="en-US" sz="3200" dirty="0" err="1"/>
              <a:t>ni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auda</a:t>
            </a:r>
            <a:r>
              <a:rPr lang="en-US" sz="3200" dirty="0"/>
              <a:t> </a:t>
            </a:r>
            <a:r>
              <a:rPr lang="en-US" sz="3200" dirty="0" err="1"/>
              <a:t>volo</a:t>
            </a:r>
            <a:r>
              <a:rPr lang="en-US" sz="3200" dirty="0"/>
              <a:t> </a:t>
            </a:r>
            <a:r>
              <a:rPr lang="en-US" sz="3200" dirty="0" err="1"/>
              <a:t>volutat</a:t>
            </a:r>
            <a:r>
              <a:rPr lang="en-US" sz="3200" dirty="0"/>
              <a:t> </a:t>
            </a:r>
            <a:r>
              <a:rPr lang="en-US" sz="3200" dirty="0" err="1"/>
              <a:t>atiur</a:t>
            </a:r>
            <a:r>
              <a:rPr lang="en-US" sz="3200" dirty="0" smtClean="0"/>
              <a:t>? </a:t>
            </a:r>
            <a:r>
              <a:rPr lang="en-US" sz="3200" dirty="0" err="1" smtClean="0"/>
              <a:t>Borrorum</a:t>
            </a:r>
            <a:r>
              <a:rPr lang="en-US" sz="3200" dirty="0" smtClean="0"/>
              <a:t> </a:t>
            </a:r>
            <a:r>
              <a:rPr lang="en-US" sz="3200" dirty="0" err="1"/>
              <a:t>quis</a:t>
            </a:r>
            <a:r>
              <a:rPr lang="en-US" sz="3200" dirty="0"/>
              <a:t> re </a:t>
            </a:r>
            <a:r>
              <a:rPr lang="en-US" sz="3200" dirty="0" err="1"/>
              <a:t>rerro</a:t>
            </a:r>
            <a:r>
              <a:rPr lang="en-US" sz="3200" dirty="0"/>
              <a:t> </a:t>
            </a:r>
            <a:r>
              <a:rPr lang="en-US" sz="3200" dirty="0" err="1"/>
              <a:t>quame</a:t>
            </a:r>
            <a:r>
              <a:rPr lang="en-US" sz="3200" dirty="0"/>
              <a:t> </a:t>
            </a:r>
            <a:r>
              <a:rPr lang="en-US" sz="3200" dirty="0" err="1"/>
              <a:t>corum</a:t>
            </a:r>
            <a:r>
              <a:rPr lang="en-US" sz="3200" dirty="0"/>
              <a:t> </a:t>
            </a:r>
            <a:r>
              <a:rPr lang="en-US" sz="3200" dirty="0" err="1"/>
              <a:t>quaspe</a:t>
            </a:r>
            <a:r>
              <a:rPr lang="en-US" sz="3200" dirty="0"/>
              <a:t> net ant et rem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eritatiunte</a:t>
            </a:r>
            <a:r>
              <a:rPr lang="en-US" sz="3200" dirty="0"/>
              <a:t> </a:t>
            </a:r>
            <a:r>
              <a:rPr lang="en-US" sz="3200" dirty="0" err="1"/>
              <a:t>nobisci</a:t>
            </a:r>
            <a:r>
              <a:rPr lang="en-US" sz="3200" dirty="0"/>
              <a:t> </a:t>
            </a:r>
            <a:r>
              <a:rPr lang="en-US" sz="3200" dirty="0" err="1"/>
              <a:t>pissendempos</a:t>
            </a:r>
            <a:r>
              <a:rPr lang="en-US" sz="3200" dirty="0"/>
              <a:t> </a:t>
            </a:r>
            <a:r>
              <a:rPr lang="en-US" sz="3200" dirty="0" err="1"/>
              <a:t>estium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adioresequi</a:t>
            </a:r>
            <a:r>
              <a:rPr lang="en-US" sz="3200" dirty="0"/>
              <a:t> tem qui </a:t>
            </a:r>
            <a:r>
              <a:rPr lang="en-US" sz="3200" dirty="0" err="1"/>
              <a:t>impos</a:t>
            </a:r>
            <a:r>
              <a:rPr lang="en-US" sz="3200" dirty="0"/>
              <a:t> del </a:t>
            </a:r>
            <a:r>
              <a:rPr lang="en-US" sz="3200" dirty="0" err="1"/>
              <a:t>im</a:t>
            </a:r>
            <a:r>
              <a:rPr lang="en-US" sz="3200" dirty="0"/>
              <a:t> </a:t>
            </a:r>
            <a:r>
              <a:rPr lang="en-US" sz="3200" dirty="0" err="1"/>
              <a:t>fuga</a:t>
            </a:r>
            <a:r>
              <a:rPr lang="en-US" sz="3200" dirty="0"/>
              <a:t>. </a:t>
            </a:r>
            <a:r>
              <a:rPr lang="en-US" sz="3200" dirty="0" err="1"/>
              <a:t>Undiorrovidi</a:t>
            </a:r>
            <a:r>
              <a:rPr lang="en-US" sz="3200" dirty="0"/>
              <a:t> </a:t>
            </a:r>
            <a:r>
              <a:rPr lang="en-US" sz="3200" dirty="0" err="1"/>
              <a:t>iuri</a:t>
            </a:r>
            <a:r>
              <a:rPr lang="en-US" sz="3200" dirty="0"/>
              <a:t> </a:t>
            </a:r>
            <a:r>
              <a:rPr lang="en-US" sz="3200" dirty="0" err="1"/>
              <a:t>deriatquas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minvellab</a:t>
            </a:r>
            <a:r>
              <a:rPr lang="en-US" sz="3200" dirty="0"/>
              <a:t> </a:t>
            </a:r>
            <a:r>
              <a:rPr lang="en-US" sz="3200" dirty="0" err="1"/>
              <a:t>ipitet</a:t>
            </a:r>
            <a:r>
              <a:rPr lang="en-US" sz="3200" dirty="0"/>
              <a:t> </a:t>
            </a:r>
            <a:r>
              <a:rPr lang="en-US" sz="3200" dirty="0" err="1"/>
              <a:t>quatemq</a:t>
            </a:r>
            <a:r>
              <a:rPr lang="en-US" sz="3200" dirty="0"/>
              <a:t> </a:t>
            </a:r>
            <a:r>
              <a:rPr lang="en-US" sz="3200" dirty="0" err="1" smtClean="0"/>
              <a:t>uiaeprat</a:t>
            </a:r>
            <a:r>
              <a:rPr lang="en-US" sz="3200" dirty="0" smtClean="0"/>
              <a:t>. </a:t>
            </a:r>
            <a:r>
              <a:rPr lang="en-US" sz="3200" dirty="0" err="1" smtClean="0"/>
              <a:t>Orrorecae</a:t>
            </a:r>
            <a:r>
              <a:rPr lang="en-US" sz="3200" dirty="0" smtClean="0"/>
              <a:t> </a:t>
            </a:r>
            <a:r>
              <a:rPr lang="en-US" sz="3200" dirty="0" err="1"/>
              <a:t>officto</a:t>
            </a:r>
            <a:r>
              <a:rPr lang="en-US" sz="3200" dirty="0"/>
              <a:t> </a:t>
            </a:r>
            <a:r>
              <a:rPr lang="en-US" sz="3200" dirty="0" err="1" smtClean="0"/>
              <a:t>moditatior</a:t>
            </a:r>
            <a:endParaRPr lang="en-US" sz="3400" dirty="0"/>
          </a:p>
        </p:txBody>
      </p:sp>
      <p:sp>
        <p:nvSpPr>
          <p:cNvPr id="8" name="TextBox 7"/>
          <p:cNvSpPr txBox="1"/>
          <p:nvPr/>
        </p:nvSpPr>
        <p:spPr>
          <a:xfrm>
            <a:off x="22427825" y="11390104"/>
            <a:ext cx="9486266" cy="7817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208" y="22103358"/>
            <a:ext cx="9487094" cy="5355312"/>
          </a:xfrm>
          <a:prstGeom prst="rect">
            <a:avLst/>
          </a:prstGeom>
          <a:solidFill>
            <a:srgbClr val="F2F2F2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ex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9820" y="25781674"/>
            <a:ext cx="8799593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600" dirty="0"/>
              <a:t>This work was supported by the University of Utah Office of Undergraduate Research</a:t>
            </a:r>
            <a:endParaRPr lang="en-US" sz="21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1747228" y="19787188"/>
            <a:ext cx="1298071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1 </a:t>
            </a:r>
            <a:r>
              <a:rPr lang="en-US" sz="5000" dirty="0" smtClean="0">
                <a:solidFill>
                  <a:srgbClr val="000000"/>
                </a:solidFill>
              </a:rPr>
              <a:t>– Make these visuals your focal points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61949" y="9327522"/>
            <a:ext cx="8651893" cy="1635952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2 </a:t>
            </a:r>
            <a:r>
              <a:rPr lang="en-US" sz="5000" dirty="0" smtClean="0">
                <a:solidFill>
                  <a:srgbClr val="000000"/>
                </a:solidFill>
              </a:rPr>
              <a:t>– Use great photos, charts and graphics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5745" y="29074917"/>
            <a:ext cx="6643300" cy="206683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University of Utah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Department Name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Email</a:t>
            </a:r>
          </a:p>
        </p:txBody>
      </p:sp>
      <p:pic>
        <p:nvPicPr>
          <p:cNvPr id="15" name="Picture 14" descr="anna_work_profil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127" y="29074917"/>
            <a:ext cx="1525676" cy="2066839"/>
          </a:xfrm>
          <a:prstGeom prst="rect">
            <a:avLst/>
          </a:prstGeom>
        </p:spPr>
      </p:pic>
      <p:pic>
        <p:nvPicPr>
          <p:cNvPr id="18" name="Picture 17" descr="Education graph.ai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461949" y="10856431"/>
            <a:ext cx="8651893" cy="85916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9" name="TextBox 18"/>
          <p:cNvSpPr txBox="1"/>
          <p:nvPr/>
        </p:nvSpPr>
        <p:spPr>
          <a:xfrm>
            <a:off x="1929820" y="9497278"/>
            <a:ext cx="8799593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6300" dirty="0" smtClean="0">
                <a:solidFill>
                  <a:schemeClr val="bg1"/>
                </a:solidFill>
              </a:rPr>
              <a:t>Introduction </a:t>
            </a:r>
            <a:endParaRPr lang="en-US" sz="63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47228" y="9497279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rgbClr val="FFFFFF"/>
                </a:solidFill>
              </a:rPr>
              <a:t>II. Methods </a:t>
            </a:r>
            <a:endParaRPr lang="en-US" sz="63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27826" y="9497278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rgbClr val="FFFFFF"/>
                </a:solidFill>
              </a:rPr>
              <a:t>III. Results</a:t>
            </a:r>
            <a:endParaRPr lang="en-US" sz="63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021036" y="20210532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rgbClr val="FFFFFF"/>
                </a:solidFill>
              </a:rPr>
              <a:t>IV. Conclusions</a:t>
            </a:r>
            <a:endParaRPr lang="en-US" sz="6300" dirty="0">
              <a:solidFill>
                <a:srgbClr val="FFFFFF"/>
              </a:solidFill>
            </a:endParaRPr>
          </a:p>
        </p:txBody>
      </p:sp>
      <p:pic>
        <p:nvPicPr>
          <p:cNvPr id="24" name="Picture 23" descr="IMG_8833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4941" y="20041175"/>
            <a:ext cx="6569151" cy="11100581"/>
          </a:xfrm>
          <a:prstGeom prst="rect">
            <a:avLst/>
          </a:prstGeom>
        </p:spPr>
      </p:pic>
      <p:pic>
        <p:nvPicPr>
          <p:cNvPr id="17" name="Picture 16" descr="univeristy of uta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208" y="28402176"/>
            <a:ext cx="9847301" cy="2570146"/>
          </a:xfrm>
          <a:prstGeom prst="rect">
            <a:avLst/>
          </a:prstGeom>
        </p:spPr>
      </p:pic>
      <p:pic>
        <p:nvPicPr>
          <p:cNvPr id="16" name="Picture 15" descr="grad suppo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03" y="20721755"/>
            <a:ext cx="10818526" cy="5206246"/>
          </a:xfrm>
          <a:prstGeom prst="rect">
            <a:avLst/>
          </a:prstGeom>
        </p:spPr>
      </p:pic>
      <p:pic>
        <p:nvPicPr>
          <p:cNvPr id="28" name="Picture 27" descr="Tuition Shortfall[2]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228" y="26000569"/>
            <a:ext cx="10975910" cy="62938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58" y="26947098"/>
            <a:ext cx="5820312" cy="14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5112848" y="20583935"/>
            <a:ext cx="13277460" cy="1181557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575249" y="21745062"/>
            <a:ext cx="12309709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1 </a:t>
            </a:r>
            <a:r>
              <a:rPr lang="en-US" sz="5000" dirty="0" smtClean="0">
                <a:solidFill>
                  <a:srgbClr val="000000"/>
                </a:solidFill>
              </a:rPr>
              <a:t>– Make these visuals your focal points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9820" y="29557470"/>
            <a:ext cx="12316357" cy="2789127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239933"/>
            <a:ext cx="43929679" cy="1932721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5302" y="1064250"/>
            <a:ext cx="27791679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3D"/>
                </a:solidFill>
              </a:rPr>
              <a:t>Three-</a:t>
            </a:r>
            <a:r>
              <a:rPr lang="en-US" sz="13000" dirty="0">
                <a:solidFill>
                  <a:srgbClr val="00003D"/>
                </a:solidFill>
              </a:rPr>
              <a:t>column format utilizing boxed </a:t>
            </a:r>
            <a:r>
              <a:rPr lang="en-US" sz="13000" dirty="0" smtClean="0">
                <a:solidFill>
                  <a:srgbClr val="00003D"/>
                </a:solidFill>
              </a:rPr>
              <a:t>text </a:t>
            </a:r>
          </a:p>
          <a:p>
            <a:r>
              <a:rPr lang="en-US" sz="13000" dirty="0" smtClean="0">
                <a:solidFill>
                  <a:srgbClr val="00003D"/>
                </a:solidFill>
              </a:rPr>
              <a:t>and </a:t>
            </a:r>
            <a:r>
              <a:rPr lang="en-US" sz="13000" dirty="0">
                <a:solidFill>
                  <a:srgbClr val="00003D"/>
                </a:solidFill>
              </a:rPr>
              <a:t>integrated color scheme</a:t>
            </a:r>
            <a:endParaRPr lang="en-US" sz="13000" baseline="30000" dirty="0">
              <a:solidFill>
                <a:srgbClr val="00003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1" y="6687460"/>
            <a:ext cx="41042001" cy="989621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 </a:t>
            </a:r>
            <a:r>
              <a:rPr lang="en-US" sz="5800" dirty="0" smtClean="0">
                <a:solidFill>
                  <a:schemeClr val="bg1"/>
                </a:solidFill>
              </a:rPr>
              <a:t>   |   Student or faculty,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29841" y="30113820"/>
            <a:ext cx="13277459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600" dirty="0"/>
              <a:t>This work was supported by the University of Utah Office of Undergraduate Research</a:t>
            </a:r>
            <a:endParaRPr lang="en-US" sz="21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29820" y="26461471"/>
            <a:ext cx="12316357" cy="2789127"/>
            <a:chOff x="1929820" y="27098148"/>
            <a:chExt cx="12316357" cy="2789127"/>
          </a:xfrm>
          <a:solidFill>
            <a:srgbClr val="AD000E"/>
          </a:solidFill>
        </p:grpSpPr>
        <p:sp>
          <p:nvSpPr>
            <p:cNvPr id="27" name="Rectangle 26"/>
            <p:cNvSpPr/>
            <p:nvPr/>
          </p:nvSpPr>
          <p:spPr>
            <a:xfrm>
              <a:off x="1929820" y="27098148"/>
              <a:ext cx="12316357" cy="278912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131" tIns="48065" rIns="96131" bIns="48065" rtlCol="0" anchor="ctr"/>
            <a:lstStyle/>
            <a:p>
              <a:pPr algn="ctr"/>
              <a:endParaRPr lang="en-US">
                <a:solidFill>
                  <a:srgbClr val="082954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15485" y="27501237"/>
              <a:ext cx="6643300" cy="2066839"/>
            </a:xfrm>
            <a:prstGeom prst="rect">
              <a:avLst/>
            </a:prstGeom>
            <a:grpFill/>
          </p:spPr>
          <p:txBody>
            <a:bodyPr wrap="square" lIns="96131" tIns="48065" rIns="96131" bIns="48065" rtlCol="0">
              <a:spAutoFit/>
            </a:bodyPr>
            <a:lstStyle/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Student Name</a:t>
              </a:r>
            </a:p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University of Utah</a:t>
              </a:r>
            </a:p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Department Name</a:t>
              </a:r>
            </a:p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Email</a:t>
              </a:r>
            </a:p>
          </p:txBody>
        </p:sp>
        <p:pic>
          <p:nvPicPr>
            <p:cNvPr id="15" name="Picture 14" descr="anna_work_profile.ti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86062" y="27501237"/>
              <a:ext cx="1525676" cy="2066839"/>
            </a:xfrm>
            <a:prstGeom prst="rect">
              <a:avLst/>
            </a:prstGeom>
            <a:grpFill/>
          </p:spPr>
        </p:pic>
      </p:grpSp>
      <p:sp>
        <p:nvSpPr>
          <p:cNvPr id="4" name="TextBox 3"/>
          <p:cNvSpPr txBox="1"/>
          <p:nvPr/>
        </p:nvSpPr>
        <p:spPr>
          <a:xfrm>
            <a:off x="1929820" y="11364499"/>
            <a:ext cx="12316357" cy="14711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	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err="1" smtClean="0"/>
              <a:t>plandia</a:t>
            </a:r>
            <a:r>
              <a:rPr lang="en-US" sz="3200" dirty="0" smtClean="0"/>
              <a:t> </a:t>
            </a:r>
            <a:r>
              <a:rPr lang="en-US" sz="3200" dirty="0" err="1"/>
              <a:t>coribeate</a:t>
            </a:r>
            <a:r>
              <a:rPr lang="en-US" sz="3200" dirty="0"/>
              <a:t> </a:t>
            </a:r>
            <a:r>
              <a:rPr lang="en-US" sz="3200" dirty="0" err="1"/>
              <a:t>paritatem</a:t>
            </a:r>
            <a:r>
              <a:rPr lang="en-US" sz="3200" dirty="0"/>
              <a:t> </a:t>
            </a:r>
            <a:r>
              <a:rPr lang="en-US" sz="3200" dirty="0" err="1"/>
              <a:t>faceper</a:t>
            </a:r>
            <a:r>
              <a:rPr lang="en-US" sz="3200" dirty="0"/>
              <a:t> </a:t>
            </a:r>
            <a:r>
              <a:rPr lang="en-US" sz="3200" dirty="0" err="1"/>
              <a:t>estendit</a:t>
            </a:r>
            <a:r>
              <a:rPr lang="en-US" sz="3200" dirty="0"/>
              <a:t> maxim </a:t>
            </a:r>
            <a:r>
              <a:rPr lang="en-US" sz="3200" dirty="0" err="1"/>
              <a:t>audae</a:t>
            </a:r>
            <a:r>
              <a:rPr lang="en-US" sz="3200" dirty="0"/>
              <a:t> </a:t>
            </a:r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err="1" smtClean="0">
                <a:solidFill>
                  <a:srgbClr val="42403F"/>
                </a:solidFill>
              </a:rPr>
              <a:t>Lor</a:t>
            </a:r>
            <a:r>
              <a:rPr lang="en-US" sz="3200" dirty="0" smtClean="0">
                <a:solidFill>
                  <a:srgbClr val="42403F"/>
                </a:solidFill>
              </a:rPr>
              <a:t> </a:t>
            </a:r>
            <a:r>
              <a:rPr lang="en-US" sz="3200" dirty="0">
                <a:solidFill>
                  <a:srgbClr val="42403F"/>
                </a:solidFill>
              </a:rPr>
              <a:t>min </a:t>
            </a:r>
            <a:r>
              <a:rPr lang="en-US" sz="3200" dirty="0" err="1">
                <a:solidFill>
                  <a:srgbClr val="42403F"/>
                </a:solidFill>
              </a:rPr>
              <a:t>eum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facestiat</a:t>
            </a:r>
            <a:r>
              <a:rPr lang="en-US" sz="3200" dirty="0">
                <a:solidFill>
                  <a:srgbClr val="42403F"/>
                </a:solidFill>
              </a:rPr>
              <a:t>. </a:t>
            </a:r>
            <a:r>
              <a:rPr lang="en-US" sz="3200" dirty="0" err="1">
                <a:solidFill>
                  <a:srgbClr val="42403F"/>
                </a:solidFill>
              </a:rPr>
              <a:t>Voluptur</a:t>
            </a:r>
            <a:r>
              <a:rPr lang="en-US" sz="3200" dirty="0">
                <a:solidFill>
                  <a:srgbClr val="42403F"/>
                </a:solidFill>
              </a:rPr>
              <a:t> rem </a:t>
            </a:r>
            <a:r>
              <a:rPr lang="en-US" sz="3200" dirty="0" err="1">
                <a:solidFill>
                  <a:srgbClr val="42403F"/>
                </a:solidFill>
              </a:rPr>
              <a:t>ius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quiatis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molorum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hicimus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apicim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quate</a:t>
            </a:r>
            <a:r>
              <a:rPr lang="en-US" sz="3200" dirty="0">
                <a:solidFill>
                  <a:srgbClr val="42403F"/>
                </a:solidFill>
              </a:rPr>
              <a:t> re </a:t>
            </a:r>
            <a:r>
              <a:rPr lang="en-US" sz="3200" dirty="0" err="1">
                <a:solidFill>
                  <a:srgbClr val="42403F"/>
                </a:solidFill>
              </a:rPr>
              <a:t>dem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aut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es</a:t>
            </a:r>
            <a:r>
              <a:rPr lang="en-US" sz="3200" dirty="0">
                <a:solidFill>
                  <a:srgbClr val="42403F"/>
                </a:solidFill>
              </a:rPr>
              <a:t> qui </a:t>
            </a:r>
            <a:r>
              <a:rPr lang="en-US" sz="3200" dirty="0" err="1">
                <a:solidFill>
                  <a:srgbClr val="42403F"/>
                </a:solidFill>
              </a:rPr>
              <a:t>nimus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sunt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utaspellab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idererum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quatus</a:t>
            </a:r>
            <a:r>
              <a:rPr lang="en-US" sz="3200" dirty="0">
                <a:solidFill>
                  <a:srgbClr val="42403F"/>
                </a:solidFill>
              </a:rPr>
              <a:t>.</a:t>
            </a:r>
          </a:p>
          <a:p>
            <a:endParaRPr lang="en-US" sz="3200" dirty="0">
              <a:solidFill>
                <a:srgbClr val="42403F"/>
              </a:solidFill>
            </a:endParaRPr>
          </a:p>
          <a:p>
            <a:r>
              <a:rPr lang="en-US" sz="3200" dirty="0" err="1">
                <a:solidFill>
                  <a:srgbClr val="42403F"/>
                </a:solidFill>
              </a:rPr>
              <a:t>pliquis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doluptasi</a:t>
            </a:r>
            <a:r>
              <a:rPr lang="en-US" sz="3200" dirty="0">
                <a:solidFill>
                  <a:srgbClr val="42403F"/>
                </a:solidFill>
              </a:rPr>
              <a:t> ne se </a:t>
            </a:r>
            <a:r>
              <a:rPr lang="en-US" sz="3200" dirty="0" err="1">
                <a:solidFill>
                  <a:srgbClr val="42403F"/>
                </a:solidFill>
              </a:rPr>
              <a:t>sim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evel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ius</a:t>
            </a:r>
            <a:r>
              <a:rPr lang="en-US" sz="3200" dirty="0">
                <a:solidFill>
                  <a:srgbClr val="42403F"/>
                </a:solidFill>
              </a:rPr>
              <a:t> quid </a:t>
            </a:r>
            <a:r>
              <a:rPr lang="en-US" sz="3200" dirty="0" err="1">
                <a:solidFill>
                  <a:srgbClr val="42403F"/>
                </a:solidFill>
              </a:rPr>
              <a:t>quunt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volupta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tiundistrume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atibus</a:t>
            </a:r>
            <a:r>
              <a:rPr lang="en-US" sz="3200" dirty="0">
                <a:solidFill>
                  <a:srgbClr val="42403F"/>
                </a:solidFill>
              </a:rPr>
              <a:t> vid min </a:t>
            </a:r>
            <a:r>
              <a:rPr lang="en-US" sz="3200" dirty="0" err="1">
                <a:solidFill>
                  <a:srgbClr val="42403F"/>
                </a:solidFill>
              </a:rPr>
              <a:t>rehendae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nobis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doluptatur</a:t>
            </a:r>
            <a:r>
              <a:rPr lang="en-US" sz="3200" dirty="0">
                <a:solidFill>
                  <a:srgbClr val="42403F"/>
                </a:solidFill>
              </a:rPr>
              <a:t>  </a:t>
            </a:r>
          </a:p>
          <a:p>
            <a:r>
              <a:rPr lang="en-US" sz="3200" dirty="0" err="1">
                <a:solidFill>
                  <a:srgbClr val="42403F"/>
                </a:solidFill>
              </a:rPr>
              <a:t>sumquis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vel</a:t>
            </a:r>
            <a:r>
              <a:rPr lang="en-US" sz="3200" dirty="0">
                <a:solidFill>
                  <a:srgbClr val="42403F"/>
                </a:solidFill>
              </a:rPr>
              <a:t> id </a:t>
            </a:r>
            <a:r>
              <a:rPr lang="en-US" sz="3200" dirty="0" err="1">
                <a:solidFill>
                  <a:srgbClr val="42403F"/>
                </a:solidFill>
              </a:rPr>
              <a:t>quossent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vit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 smtClean="0">
                <a:solidFill>
                  <a:srgbClr val="42403F"/>
                </a:solidFill>
              </a:rPr>
              <a:t>omni</a:t>
            </a:r>
            <a:endParaRPr lang="en-US" sz="3200" dirty="0">
              <a:solidFill>
                <a:srgbClr val="42403F"/>
              </a:solidFill>
            </a:endParaRPr>
          </a:p>
          <a:p>
            <a:r>
              <a:rPr lang="en-US" sz="3200" dirty="0"/>
              <a:t>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29820" y="9497278"/>
            <a:ext cx="12316357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6300" dirty="0" smtClean="0">
                <a:solidFill>
                  <a:schemeClr val="bg2"/>
                </a:solidFill>
              </a:rPr>
              <a:t>Introduction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12848" y="11390105"/>
            <a:ext cx="13277460" cy="8894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endParaRPr lang="en-US" sz="36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6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</a:p>
          <a:p>
            <a:endParaRPr lang="en-US" sz="40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40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re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5112848" y="9497279"/>
            <a:ext cx="13277460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II. Methods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56980" y="11390104"/>
            <a:ext cx="13277460" cy="88024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9256981" y="9497278"/>
            <a:ext cx="13277460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III. Results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256981" y="22356001"/>
            <a:ext cx="13277460" cy="7325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erita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256982" y="20463175"/>
            <a:ext cx="13277460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IV. Conclusions</a:t>
            </a:r>
            <a:endParaRPr lang="en-US" sz="6300" dirty="0">
              <a:solidFill>
                <a:schemeClr val="bg2"/>
              </a:solidFill>
            </a:endParaRPr>
          </a:p>
        </p:txBody>
      </p:sp>
      <p:pic>
        <p:nvPicPr>
          <p:cNvPr id="32" name="Picture 31" descr="sample graph 3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3405" y="11821118"/>
            <a:ext cx="6283895" cy="6224891"/>
          </a:xfrm>
          <a:prstGeom prst="rect">
            <a:avLst/>
          </a:prstGeom>
        </p:spPr>
      </p:pic>
      <p:pic>
        <p:nvPicPr>
          <p:cNvPr id="34" name="Picture 33" descr="IMG_9335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468" y="18710206"/>
            <a:ext cx="11432871" cy="6848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22400" y="161036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univeristy of uta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20" y="29632940"/>
            <a:ext cx="10034282" cy="2618948"/>
          </a:xfrm>
          <a:prstGeom prst="rect">
            <a:avLst/>
          </a:prstGeom>
        </p:spPr>
      </p:pic>
      <p:pic>
        <p:nvPicPr>
          <p:cNvPr id="17" name="Picture 16" descr="Awards 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843" y="23530123"/>
            <a:ext cx="12116443" cy="72384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975" y="31117031"/>
            <a:ext cx="5820312" cy="14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972800" y="0"/>
            <a:ext cx="21945600" cy="32918400"/>
          </a:xfrm>
          <a:prstGeom prst="rect">
            <a:avLst/>
          </a:prstGeom>
          <a:solidFill>
            <a:srgbClr val="BB081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BD38716-A96C-094E-81E2-C3E7A1ADF0B2}"/>
              </a:ext>
            </a:extLst>
          </p:cNvPr>
          <p:cNvSpPr/>
          <p:nvPr/>
        </p:nvSpPr>
        <p:spPr>
          <a:xfrm>
            <a:off x="12344400" y="19544218"/>
            <a:ext cx="19202399" cy="110597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44400" y="4371750"/>
            <a:ext cx="19202400" cy="10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</a:rPr>
              <a:t>This </a:t>
            </a:r>
            <a:r>
              <a:rPr lang="en-US" sz="16600" b="1" dirty="0">
                <a:solidFill>
                  <a:schemeClr val="bg1"/>
                </a:solidFill>
              </a:rPr>
              <a:t>poster design </a:t>
            </a:r>
            <a:r>
              <a:rPr lang="en-US" sz="16600" dirty="0">
                <a:solidFill>
                  <a:schemeClr val="bg1"/>
                </a:solidFill>
              </a:rPr>
              <a:t>distributes information </a:t>
            </a:r>
            <a:r>
              <a:rPr lang="en-US" sz="16600" b="1" dirty="0">
                <a:solidFill>
                  <a:schemeClr val="bg1"/>
                </a:solidFill>
              </a:rPr>
              <a:t>faster</a:t>
            </a:r>
            <a:r>
              <a:rPr lang="en-US" sz="16600" dirty="0">
                <a:solidFill>
                  <a:schemeClr val="bg1"/>
                </a:solidFill>
              </a:rPr>
              <a:t> than other designs.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72799" y="1371600"/>
            <a:ext cx="9856823" cy="165529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THEORY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44400" y="17801785"/>
            <a:ext cx="18745200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Graph 1 </a:t>
            </a:r>
            <a:r>
              <a:rPr lang="en-US" sz="7200" dirty="0">
                <a:solidFill>
                  <a:srgbClr val="FFFFFF"/>
                </a:solidFill>
              </a:rPr>
              <a:t>– Make this box your focal point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344400" y="30986837"/>
            <a:ext cx="1920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Make use of good and interesting descriptions, so people know what your pictures mean.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29" name="Picture 28" descr="sample graph 4.ai">
            <a:extLst>
              <a:ext uri="{FF2B5EF4-FFF2-40B4-BE49-F238E27FC236}">
                <a16:creationId xmlns="" xmlns:a16="http://schemas.microsoft.com/office/drawing/2014/main" id="{E7CD4E02-FB63-644A-BA4F-16B17643B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4" r="27138" b="21311"/>
          <a:stretch/>
        </p:blipFill>
        <p:spPr>
          <a:xfrm>
            <a:off x="13028105" y="19087018"/>
            <a:ext cx="16920589" cy="11934293"/>
          </a:xfrm>
          <a:prstGeom prst="rect">
            <a:avLst/>
          </a:prstGeom>
        </p:spPr>
      </p:pic>
      <p:pic>
        <p:nvPicPr>
          <p:cNvPr id="31" name="Picture 30" descr="Education graph.ai">
            <a:extLst>
              <a:ext uri="{FF2B5EF4-FFF2-40B4-BE49-F238E27FC236}">
                <a16:creationId xmlns="" xmlns:a16="http://schemas.microsoft.com/office/drawing/2014/main" id="{7840A0F5-5B7E-EF49-93C1-2303D6D911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56" t="3211" r="11542" b="48941"/>
          <a:stretch/>
        </p:blipFill>
        <p:spPr>
          <a:xfrm>
            <a:off x="34272253" y="17801785"/>
            <a:ext cx="7959463" cy="688836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2" name="Picture 5">
            <a:extLst>
              <a:ext uri="{FF2B5EF4-FFF2-40B4-BE49-F238E27FC236}">
                <a16:creationId xmlns="" xmlns:a16="http://schemas.microsoft.com/office/drawing/2014/main" id="{9E0C7099-2D25-0E42-9E7C-4B740060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095" y="29400647"/>
            <a:ext cx="1568506" cy="21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1616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25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2538"/>
                  </a:outerShdw>
                </a:effectLst>
              </a14:hiddenEffects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FEE03DD7-3DBB-EB45-8CEB-7A5155F27663}"/>
              </a:ext>
            </a:extLst>
          </p:cNvPr>
          <p:cNvSpPr/>
          <p:nvPr/>
        </p:nvSpPr>
        <p:spPr>
          <a:xfrm>
            <a:off x="34347975" y="2149961"/>
            <a:ext cx="8289710" cy="2867058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This column is used for descriptive facts and figures, or for more detailed information.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Specific Methodology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Description of scales/measures used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="" xmlns:a16="http://schemas.microsoft.com/office/drawing/2014/main" id="{13A7A9F8-9286-1A47-ACE9-1660531A55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272253" y="11281976"/>
          <a:ext cx="8247347" cy="492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1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90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90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490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18341">
                <a:tc>
                  <a:txBody>
                    <a:bodyPr/>
                    <a:lstStyle/>
                    <a:p>
                      <a:r>
                        <a:rPr lang="en-US" sz="3200" dirty="0"/>
                        <a:t>Column</a:t>
                      </a:r>
                      <a:r>
                        <a:rPr lang="en-US" sz="3200" baseline="0" dirty="0"/>
                        <a:t> 1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2</a:t>
                      </a:r>
                      <a:endParaRPr lang="en-US" sz="3200" baseline="-250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3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4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restrum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25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60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80.543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Lor</a:t>
                      </a:r>
                      <a:r>
                        <a:rPr lang="en-US" sz="3600" dirty="0"/>
                        <a:t> min </a:t>
                      </a:r>
                      <a:r>
                        <a:rPr lang="en-US" sz="3600" dirty="0" err="1"/>
                        <a:t>eum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34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09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89.431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9867">
                <a:tc>
                  <a:txBody>
                    <a:bodyPr/>
                    <a:lstStyle/>
                    <a:p>
                      <a:r>
                        <a:rPr lang="en-US" sz="3600" dirty="0" err="1"/>
                        <a:t>Aliqui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offici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cuptas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~4.5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12.045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505EF798-BCF0-544E-985B-E05DAD458A9B}"/>
              </a:ext>
            </a:extLst>
          </p:cNvPr>
          <p:cNvSpPr/>
          <p:nvPr/>
        </p:nvSpPr>
        <p:spPr>
          <a:xfrm>
            <a:off x="34272254" y="6524665"/>
            <a:ext cx="8247346" cy="2436171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4400" b="1" u="sng" dirty="0">
                <a:solidFill>
                  <a:srgbClr val="000000"/>
                </a:solidFill>
              </a:rPr>
              <a:t>OTHER RESOURCES USED: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resources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other references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C9563DF-1CA6-B94D-B6F5-8EE87146538A}"/>
              </a:ext>
            </a:extLst>
          </p:cNvPr>
          <p:cNvSpPr txBox="1"/>
          <p:nvPr/>
        </p:nvSpPr>
        <p:spPr>
          <a:xfrm>
            <a:off x="34290000" y="26069127"/>
            <a:ext cx="8178370" cy="1759062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i="1" dirty="0">
                <a:solidFill>
                  <a:srgbClr val="000000"/>
                </a:solidFill>
              </a:rPr>
              <a:t>This work was supported by funding from the Undergraduate Research Opportunities Program at the University of Utah</a:t>
            </a:r>
            <a:r>
              <a:rPr lang="en-US" sz="3600" i="1" dirty="0" smtClean="0">
                <a:solidFill>
                  <a:srgbClr val="082954"/>
                </a:solidFill>
              </a:rPr>
              <a:t>. </a:t>
            </a:r>
            <a:endParaRPr lang="en-US" sz="2400" i="1" dirty="0">
              <a:solidFill>
                <a:srgbClr val="082954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F2782C8-E60A-1E4B-8C6A-0FC26B6B3AB6}"/>
              </a:ext>
            </a:extLst>
          </p:cNvPr>
          <p:cNvSpPr txBox="1"/>
          <p:nvPr/>
        </p:nvSpPr>
        <p:spPr>
          <a:xfrm>
            <a:off x="34290000" y="29400646"/>
            <a:ext cx="6379029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dirty="0">
                <a:solidFill>
                  <a:srgbClr val="000000"/>
                </a:solidFill>
              </a:rPr>
              <a:t>Student Name</a:t>
            </a:r>
          </a:p>
          <a:p>
            <a:pPr algn="r"/>
            <a:r>
              <a:rPr lang="en-US" sz="3600" dirty="0" smtClean="0">
                <a:solidFill>
                  <a:srgbClr val="000000"/>
                </a:solidFill>
              </a:rPr>
              <a:t>University of Utah</a:t>
            </a:r>
            <a:endParaRPr lang="en-US" sz="3600" dirty="0">
              <a:solidFill>
                <a:srgbClr val="000000"/>
              </a:solidFill>
            </a:endParaRPr>
          </a:p>
          <a:p>
            <a:pPr algn="r"/>
            <a:r>
              <a:rPr lang="en-US" sz="3600" dirty="0">
                <a:solidFill>
                  <a:srgbClr val="000000"/>
                </a:solidFill>
              </a:rPr>
              <a:t>Department Name</a:t>
            </a:r>
          </a:p>
          <a:p>
            <a:pPr algn="r"/>
            <a:r>
              <a:rPr lang="en-US" sz="3600" dirty="0" err="1" smtClean="0">
                <a:solidFill>
                  <a:srgbClr val="000000"/>
                </a:solidFill>
              </a:rPr>
              <a:t>Email@utah.edu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640D999-7648-0C40-998F-EEE55460BAB5}"/>
              </a:ext>
            </a:extLst>
          </p:cNvPr>
          <p:cNvSpPr txBox="1"/>
          <p:nvPr/>
        </p:nvSpPr>
        <p:spPr>
          <a:xfrm>
            <a:off x="1302620" y="1152907"/>
            <a:ext cx="8298580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dirty="0"/>
              <a:t>#</a:t>
            </a:r>
            <a:r>
              <a:rPr lang="en-US" sz="8800" dirty="0" err="1"/>
              <a:t>BetterPoster</a:t>
            </a:r>
            <a:r>
              <a:rPr lang="en-US" sz="8800" dirty="0"/>
              <a:t> format for an undergraduate research poster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AFC5AAB8-4021-CC41-97CA-DD10C52D0D5D}"/>
              </a:ext>
            </a:extLst>
          </p:cNvPr>
          <p:cNvSpPr/>
          <p:nvPr/>
        </p:nvSpPr>
        <p:spPr>
          <a:xfrm>
            <a:off x="1405091" y="8819624"/>
            <a:ext cx="819610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Introduction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endParaRPr lang="en-US" sz="4800" b="1" dirty="0">
              <a:solidFill>
                <a:srgbClr val="000000"/>
              </a:solidFill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pliquis</a:t>
            </a:r>
            <a:r>
              <a:rPr lang="en-US" sz="3600" b="1" dirty="0"/>
              <a:t> </a:t>
            </a:r>
            <a:r>
              <a:rPr lang="en-US" sz="3600" b="1" dirty="0" err="1"/>
              <a:t>doluptasi</a:t>
            </a:r>
            <a:r>
              <a:rPr lang="en-US" sz="3600" b="1" dirty="0"/>
              <a:t> </a:t>
            </a:r>
            <a:r>
              <a:rPr lang="en-US" sz="3600" dirty="0"/>
              <a:t>ne se sim </a:t>
            </a:r>
            <a:r>
              <a:rPr lang="en-US" sz="3600" dirty="0" err="1"/>
              <a:t>evel</a:t>
            </a:r>
            <a:r>
              <a:rPr lang="en-US" sz="3600" dirty="0"/>
              <a:t> </a:t>
            </a:r>
            <a:r>
              <a:rPr lang="en-US" sz="3600" dirty="0" err="1"/>
              <a:t>ius</a:t>
            </a:r>
            <a:r>
              <a:rPr lang="en-US" sz="3600" dirty="0"/>
              <a:t> quid </a:t>
            </a:r>
            <a:r>
              <a:rPr lang="en-US" sz="3600" dirty="0" err="1"/>
              <a:t>quunt</a:t>
            </a:r>
            <a:r>
              <a:rPr lang="en-US" sz="3600" dirty="0"/>
              <a:t>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tiundist</a:t>
            </a:r>
            <a:endParaRPr lang="en-US" sz="3600" dirty="0"/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rume</a:t>
            </a:r>
            <a:r>
              <a:rPr lang="en-US" sz="3600" b="1" dirty="0"/>
              <a:t> </a:t>
            </a:r>
            <a:r>
              <a:rPr lang="en-US" sz="3600" b="1" dirty="0" err="1"/>
              <a:t>atibus</a:t>
            </a:r>
            <a:r>
              <a:rPr lang="en-US" sz="3600" b="1" dirty="0"/>
              <a:t> </a:t>
            </a:r>
            <a:r>
              <a:rPr lang="en-US" sz="3600" dirty="0"/>
              <a:t>vid min </a:t>
            </a:r>
            <a:r>
              <a:rPr lang="en-US" sz="3600" dirty="0" err="1"/>
              <a:t>rehendae</a:t>
            </a:r>
            <a:r>
              <a:rPr lang="en-US" sz="3600" dirty="0"/>
              <a:t> nobis </a:t>
            </a:r>
            <a:r>
              <a:rPr lang="en-US" sz="3600" dirty="0" err="1"/>
              <a:t>doluptatur</a:t>
            </a:r>
            <a:r>
              <a:rPr lang="en-US" sz="3600" dirty="0"/>
              <a:t> </a:t>
            </a:r>
            <a:r>
              <a:rPr lang="en-US" sz="3600" dirty="0" err="1"/>
              <a:t>sumquis</a:t>
            </a:r>
            <a:r>
              <a:rPr lang="en-US" sz="3600" dirty="0"/>
              <a:t> vel id </a:t>
            </a:r>
            <a:r>
              <a:rPr lang="en-US" sz="3600" dirty="0" err="1"/>
              <a:t>quossent</a:t>
            </a:r>
            <a:r>
              <a:rPr lang="en-US" sz="3600" dirty="0"/>
              <a:t> vit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doloreped</a:t>
            </a:r>
            <a:r>
              <a:rPr lang="en-US" sz="3600" b="1" dirty="0"/>
              <a:t> que </a:t>
            </a:r>
            <a:r>
              <a:rPr lang="en-US" sz="3600" b="1" dirty="0" err="1"/>
              <a:t>cus</a:t>
            </a:r>
            <a:r>
              <a:rPr lang="en-US" sz="3600" dirty="0"/>
              <a:t>,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solore</a:t>
            </a:r>
            <a:r>
              <a:rPr lang="en-US" sz="3600" dirty="0"/>
              <a:t> lab </a:t>
            </a:r>
            <a:r>
              <a:rPr lang="en-US" sz="3600" dirty="0" err="1"/>
              <a:t>iducil</a:t>
            </a:r>
            <a:r>
              <a:rPr lang="en-US" sz="3600" dirty="0"/>
              <a:t> </a:t>
            </a:r>
            <a:r>
              <a:rPr lang="en-US" sz="3600" dirty="0" err="1"/>
              <a:t>int</a:t>
            </a:r>
            <a:r>
              <a:rPr lang="en-US" sz="3600" dirty="0"/>
              <a:t> </a:t>
            </a:r>
            <a:r>
              <a:rPr lang="en-US" sz="3600" dirty="0" err="1"/>
              <a:t>ressinulpa</a:t>
            </a:r>
            <a:r>
              <a:rPr lang="en-US" sz="3600" dirty="0"/>
              <a:t> a </a:t>
            </a:r>
            <a:r>
              <a:rPr lang="en-US" sz="3600" dirty="0" err="1"/>
              <a:t>corerion</a:t>
            </a:r>
            <a:r>
              <a:rPr lang="en-US" sz="3600" dirty="0"/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A8BF05D-B2D1-FB4B-8FE5-A892FEFE2A64}"/>
              </a:ext>
            </a:extLst>
          </p:cNvPr>
          <p:cNvSpPr txBox="1"/>
          <p:nvPr/>
        </p:nvSpPr>
        <p:spPr>
          <a:xfrm>
            <a:off x="1302623" y="13732543"/>
            <a:ext cx="8247346" cy="5883268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Methods</a:t>
            </a:r>
            <a:r>
              <a:rPr lang="en-US" sz="8800" dirty="0">
                <a:solidFill>
                  <a:srgbClr val="000000"/>
                </a:solidFill>
              </a:rPr>
              <a:t> </a:t>
            </a:r>
            <a:endParaRPr lang="en-US" sz="4400" dirty="0">
              <a:solidFill>
                <a:srgbClr val="000000"/>
              </a:solidFill>
            </a:endParaRPr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es </a:t>
            </a:r>
            <a:r>
              <a:rPr lang="en-US" sz="3600" dirty="0" err="1"/>
              <a:t>quatur</a:t>
            </a:r>
            <a:r>
              <a:rPr lang="en-US" sz="3600" dirty="0"/>
              <a:t> as </a:t>
            </a:r>
            <a:r>
              <a:rPr lang="en-US" sz="3600" dirty="0" err="1"/>
              <a:t>voluptatiis</a:t>
            </a:r>
            <a:r>
              <a:rPr lang="en-US" sz="3600" dirty="0"/>
              <a:t> sin </a:t>
            </a:r>
            <a:r>
              <a:rPr lang="en-US" sz="3600" dirty="0" err="1"/>
              <a:t>poreiur</a:t>
            </a:r>
            <a:r>
              <a:rPr lang="en-US" sz="3600" dirty="0"/>
              <a:t> </a:t>
            </a:r>
            <a:r>
              <a:rPr lang="en-US" sz="3600" dirty="0" err="1"/>
              <a:t>si</a:t>
            </a:r>
            <a:r>
              <a:rPr lang="en-US" sz="3600" dirty="0"/>
              <a:t> con </a:t>
            </a:r>
            <a:r>
              <a:rPr lang="en-US" sz="3600" dirty="0" err="1"/>
              <a:t>asdf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repudit</a:t>
            </a:r>
            <a:r>
              <a:rPr lang="en-US" sz="3600" dirty="0"/>
              <a:t> </a:t>
            </a:r>
            <a:r>
              <a:rPr lang="en-US" sz="3600" dirty="0" err="1"/>
              <a:t>inum</a:t>
            </a:r>
            <a:r>
              <a:rPr lang="en-US" sz="3600" dirty="0"/>
              <a:t> </a:t>
            </a:r>
            <a:r>
              <a:rPr lang="en-US" sz="3600" dirty="0" err="1"/>
              <a:t>inim</a:t>
            </a:r>
            <a:r>
              <a:rPr lang="en-US" sz="3600" dirty="0"/>
              <a:t> rem </a:t>
            </a:r>
            <a:r>
              <a:rPr lang="en-US" sz="3600" dirty="0" err="1"/>
              <a:t>vernati</a:t>
            </a:r>
            <a:r>
              <a:rPr lang="en-US" sz="3600" dirty="0"/>
              <a:t> </a:t>
            </a:r>
            <a:r>
              <a:rPr lang="en-US" sz="3600" dirty="0" err="1"/>
              <a:t>untemo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re </a:t>
            </a:r>
            <a:r>
              <a:rPr lang="en-US" sz="3600" dirty="0" err="1"/>
              <a:t>explit</a:t>
            </a:r>
            <a:r>
              <a:rPr lang="en-US" sz="3600" dirty="0"/>
              <a:t>, </a:t>
            </a:r>
            <a:r>
              <a:rPr lang="en-US" sz="3600" dirty="0" err="1"/>
              <a:t>volorro</a:t>
            </a:r>
            <a:r>
              <a:rPr lang="en-US" sz="3600" dirty="0"/>
              <a:t> </a:t>
            </a:r>
            <a:r>
              <a:rPr lang="en-US" sz="3600" dirty="0" err="1"/>
              <a:t>molore</a:t>
            </a:r>
            <a:r>
              <a:rPr lang="en-US" sz="3600" dirty="0"/>
              <a:t> </a:t>
            </a:r>
            <a:r>
              <a:rPr lang="en-US" sz="3600" dirty="0" err="1"/>
              <a:t>officit</a:t>
            </a:r>
            <a:r>
              <a:rPr lang="en-US" sz="3600" dirty="0"/>
              <a:t> </a:t>
            </a:r>
            <a:r>
              <a:rPr lang="en-US" sz="3600" dirty="0" err="1"/>
              <a:t>faccusam</a:t>
            </a:r>
            <a:r>
              <a:rPr lang="en-US" sz="3600" dirty="0"/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962C1A4B-FDA4-934B-BF73-EB11E8FC139A}"/>
              </a:ext>
            </a:extLst>
          </p:cNvPr>
          <p:cNvSpPr/>
          <p:nvPr/>
        </p:nvSpPr>
        <p:spPr>
          <a:xfrm>
            <a:off x="1302620" y="20189080"/>
            <a:ext cx="81961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Results </a:t>
            </a:r>
            <a:endParaRPr lang="en-US" sz="4800" dirty="0">
              <a:solidFill>
                <a:srgbClr val="000000"/>
              </a:solidFill>
            </a:endParaRPr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es </a:t>
            </a:r>
            <a:r>
              <a:rPr lang="en-US" sz="3600" dirty="0" err="1"/>
              <a:t>quatur</a:t>
            </a:r>
            <a:r>
              <a:rPr lang="en-US" sz="3600" dirty="0"/>
              <a:t> as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F896AFA7-8742-1E41-9901-97DE34F52C4C}"/>
              </a:ext>
            </a:extLst>
          </p:cNvPr>
          <p:cNvSpPr/>
          <p:nvPr/>
        </p:nvSpPr>
        <p:spPr>
          <a:xfrm>
            <a:off x="1337110" y="23440005"/>
            <a:ext cx="8229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Conclusions</a:t>
            </a:r>
            <a:endParaRPr lang="en-US" sz="4800" dirty="0">
              <a:solidFill>
                <a:srgbClr val="00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ab </a:t>
            </a:r>
            <a:r>
              <a:rPr lang="en-US" sz="3600" dirty="0" err="1"/>
              <a:t>ius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nimus</a:t>
            </a:r>
            <a:r>
              <a:rPr lang="en-US" sz="3600" dirty="0"/>
              <a:t> et </a:t>
            </a:r>
            <a:r>
              <a:rPr lang="en-US" sz="3600" dirty="0" err="1"/>
              <a:t>accus</a:t>
            </a:r>
            <a:r>
              <a:rPr lang="en-US" sz="3600" dirty="0"/>
              <a:t> </a:t>
            </a:r>
            <a:r>
              <a:rPr lang="en-US" sz="3600" dirty="0" err="1"/>
              <a:t>sam</a:t>
            </a:r>
            <a:r>
              <a:rPr lang="en-US" sz="3600" dirty="0"/>
              <a:t>, </a:t>
            </a:r>
            <a:r>
              <a:rPr lang="en-US" sz="3600" dirty="0" err="1"/>
              <a:t>sequi</a:t>
            </a:r>
            <a:r>
              <a:rPr lang="en-US" sz="3600" dirty="0"/>
              <a:t> </a:t>
            </a:r>
            <a:r>
              <a:rPr lang="en-US" sz="3600" dirty="0" err="1"/>
              <a:t>volorpores</a:t>
            </a:r>
            <a:r>
              <a:rPr lang="en-US" sz="3600" dirty="0"/>
              <a:t> </a:t>
            </a:r>
            <a:r>
              <a:rPr lang="en-US" sz="3600" dirty="0" err="1"/>
              <a:t>dolorae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provide </a:t>
            </a:r>
            <a:r>
              <a:rPr lang="en-US" sz="3600" dirty="0" err="1"/>
              <a:t>conest</a:t>
            </a:r>
            <a:r>
              <a:rPr lang="en-US" sz="3600" dirty="0"/>
              <a:t>, tem </a:t>
            </a:r>
            <a:r>
              <a:rPr lang="en-US" sz="3600" dirty="0" err="1"/>
              <a:t>expella</a:t>
            </a:r>
            <a:r>
              <a:rPr lang="en-US" sz="3600" dirty="0"/>
              <a:t> </a:t>
            </a:r>
            <a:r>
              <a:rPr lang="en-US" sz="3600" dirty="0" err="1"/>
              <a:t>udicient</a:t>
            </a:r>
            <a:r>
              <a:rPr lang="en-US" sz="3600" dirty="0"/>
              <a:t> ape </a:t>
            </a:r>
            <a:r>
              <a:rPr lang="en-US" sz="3600" dirty="0" err="1"/>
              <a:t>odicab</a:t>
            </a:r>
            <a:r>
              <a:rPr lang="en-US" sz="3600" dirty="0"/>
              <a:t> </a:t>
            </a:r>
            <a:r>
              <a:rPr lang="en-US" sz="3600" dirty="0" err="1"/>
              <a:t>incte</a:t>
            </a:r>
            <a:r>
              <a:rPr lang="en-US" sz="3600" dirty="0"/>
              <a:t> </a:t>
            </a:r>
            <a:r>
              <a:rPr lang="en-US" sz="3600" dirty="0" err="1"/>
              <a:t>volendi</a:t>
            </a:r>
            <a:r>
              <a:rPr lang="en-US" sz="3600" dirty="0"/>
              <a:t> </a:t>
            </a:r>
            <a:r>
              <a:rPr lang="en-US" sz="3600" dirty="0" err="1"/>
              <a:t>gentemo</a:t>
            </a:r>
            <a:r>
              <a:rPr lang="en-US" sz="3600" dirty="0"/>
              <a:t> </a:t>
            </a:r>
            <a:r>
              <a:rPr lang="en-US" sz="3600" dirty="0" err="1"/>
              <a:t>luptassum</a:t>
            </a:r>
            <a:endParaRPr lang="en-US" sz="3600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7FECC064-A009-3A42-A459-0E714E0FEE9B}"/>
              </a:ext>
            </a:extLst>
          </p:cNvPr>
          <p:cNvSpPr/>
          <p:nvPr/>
        </p:nvSpPr>
        <p:spPr>
          <a:xfrm>
            <a:off x="1371600" y="6492029"/>
            <a:ext cx="82985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i="1" dirty="0">
                <a:solidFill>
                  <a:srgbClr val="000000"/>
                </a:solidFill>
              </a:rPr>
              <a:t>List student name, co authors, faculty mentors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22960" y="29557471"/>
            <a:ext cx="9235440" cy="27665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univeristy of uta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0" y="29856793"/>
            <a:ext cx="8128579" cy="212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15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972800" y="0"/>
            <a:ext cx="21945600" cy="32918400"/>
          </a:xfrm>
          <a:prstGeom prst="rect">
            <a:avLst/>
          </a:prstGeom>
          <a:solidFill>
            <a:srgbClr val="BB081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44400" y="4371750"/>
            <a:ext cx="19202400" cy="10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</a:rPr>
              <a:t>This </a:t>
            </a:r>
            <a:r>
              <a:rPr lang="en-US" sz="16600" b="1" dirty="0">
                <a:solidFill>
                  <a:schemeClr val="bg1"/>
                </a:solidFill>
              </a:rPr>
              <a:t>poster design </a:t>
            </a:r>
            <a:r>
              <a:rPr lang="en-US" sz="16600" dirty="0">
                <a:solidFill>
                  <a:schemeClr val="bg1"/>
                </a:solidFill>
              </a:rPr>
              <a:t>distributes information </a:t>
            </a:r>
            <a:r>
              <a:rPr lang="en-US" sz="16600" b="1" dirty="0">
                <a:solidFill>
                  <a:schemeClr val="bg1"/>
                </a:solidFill>
              </a:rPr>
              <a:t>faster</a:t>
            </a:r>
            <a:r>
              <a:rPr lang="en-US" sz="16600" dirty="0">
                <a:solidFill>
                  <a:schemeClr val="bg1"/>
                </a:solidFill>
              </a:rPr>
              <a:t> than other designs.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72799" y="1371600"/>
            <a:ext cx="9856823" cy="165529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2620" y="1152907"/>
            <a:ext cx="8298580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dirty="0"/>
              <a:t>#</a:t>
            </a:r>
            <a:r>
              <a:rPr lang="en-US" sz="8800" dirty="0" err="1"/>
              <a:t>BetterPoster</a:t>
            </a:r>
            <a:r>
              <a:rPr lang="en-US" sz="8800" dirty="0"/>
              <a:t> format for an undergraduate research poster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5091" y="8819624"/>
            <a:ext cx="819610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Introduction</a:t>
            </a:r>
            <a:r>
              <a:rPr lang="en-US" sz="5400" b="1" dirty="0">
                <a:solidFill>
                  <a:srgbClr val="082954"/>
                </a:solidFill>
              </a:rPr>
              <a:t> </a:t>
            </a:r>
            <a:endParaRPr lang="en-US" sz="4800" b="1" dirty="0"/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pliquis</a:t>
            </a:r>
            <a:r>
              <a:rPr lang="en-US" sz="3600" b="1" dirty="0"/>
              <a:t> </a:t>
            </a:r>
            <a:r>
              <a:rPr lang="en-US" sz="3600" b="1" dirty="0" err="1"/>
              <a:t>doluptasi</a:t>
            </a:r>
            <a:r>
              <a:rPr lang="en-US" sz="3600" b="1" dirty="0"/>
              <a:t> </a:t>
            </a:r>
            <a:r>
              <a:rPr lang="en-US" sz="3600" dirty="0"/>
              <a:t>ne se sim </a:t>
            </a:r>
            <a:r>
              <a:rPr lang="en-US" sz="3600" dirty="0" err="1"/>
              <a:t>evel</a:t>
            </a:r>
            <a:r>
              <a:rPr lang="en-US" sz="3600" dirty="0"/>
              <a:t> </a:t>
            </a:r>
            <a:r>
              <a:rPr lang="en-US" sz="3600" dirty="0" err="1"/>
              <a:t>ius</a:t>
            </a:r>
            <a:r>
              <a:rPr lang="en-US" sz="3600" dirty="0"/>
              <a:t> quid </a:t>
            </a:r>
            <a:r>
              <a:rPr lang="en-US" sz="3600" dirty="0" err="1"/>
              <a:t>quunt</a:t>
            </a:r>
            <a:r>
              <a:rPr lang="en-US" sz="3600" dirty="0"/>
              <a:t>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tiundist</a:t>
            </a:r>
            <a:endParaRPr lang="en-US" sz="3600" dirty="0"/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rume</a:t>
            </a:r>
            <a:r>
              <a:rPr lang="en-US" sz="3600" b="1" dirty="0"/>
              <a:t> </a:t>
            </a:r>
            <a:r>
              <a:rPr lang="en-US" sz="3600" b="1" dirty="0" err="1"/>
              <a:t>atibus</a:t>
            </a:r>
            <a:r>
              <a:rPr lang="en-US" sz="3600" b="1" dirty="0"/>
              <a:t> </a:t>
            </a:r>
            <a:r>
              <a:rPr lang="en-US" sz="3600" dirty="0"/>
              <a:t>vid min </a:t>
            </a:r>
            <a:r>
              <a:rPr lang="en-US" sz="3600" dirty="0" err="1"/>
              <a:t>rehendae</a:t>
            </a:r>
            <a:r>
              <a:rPr lang="en-US" sz="3600" dirty="0"/>
              <a:t> nobis </a:t>
            </a:r>
            <a:r>
              <a:rPr lang="en-US" sz="3600" dirty="0" err="1"/>
              <a:t>doluptatur</a:t>
            </a:r>
            <a:r>
              <a:rPr lang="en-US" sz="3600" dirty="0"/>
              <a:t> </a:t>
            </a:r>
            <a:r>
              <a:rPr lang="en-US" sz="3600" dirty="0" err="1"/>
              <a:t>sumquis</a:t>
            </a:r>
            <a:r>
              <a:rPr lang="en-US" sz="3600" dirty="0"/>
              <a:t> vel id </a:t>
            </a:r>
            <a:r>
              <a:rPr lang="en-US" sz="3600" dirty="0" err="1"/>
              <a:t>quossent</a:t>
            </a:r>
            <a:r>
              <a:rPr lang="en-US" sz="3600" dirty="0"/>
              <a:t> vit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doloreped</a:t>
            </a:r>
            <a:r>
              <a:rPr lang="en-US" sz="3600" b="1" dirty="0"/>
              <a:t> que </a:t>
            </a:r>
            <a:r>
              <a:rPr lang="en-US" sz="3600" b="1" dirty="0" err="1"/>
              <a:t>cus</a:t>
            </a:r>
            <a:r>
              <a:rPr lang="en-US" sz="3600" dirty="0"/>
              <a:t>,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solore</a:t>
            </a:r>
            <a:r>
              <a:rPr lang="en-US" sz="3600" dirty="0"/>
              <a:t> lab </a:t>
            </a:r>
            <a:r>
              <a:rPr lang="en-US" sz="3600" dirty="0" err="1"/>
              <a:t>iducil</a:t>
            </a:r>
            <a:r>
              <a:rPr lang="en-US" sz="3600" dirty="0"/>
              <a:t> </a:t>
            </a:r>
            <a:r>
              <a:rPr lang="en-US" sz="3600" dirty="0" err="1"/>
              <a:t>int</a:t>
            </a:r>
            <a:r>
              <a:rPr lang="en-US" sz="3600" dirty="0"/>
              <a:t> </a:t>
            </a:r>
            <a:r>
              <a:rPr lang="en-US" sz="3600" dirty="0" err="1"/>
              <a:t>ressinulpa</a:t>
            </a:r>
            <a:r>
              <a:rPr lang="en-US" sz="3600" dirty="0"/>
              <a:t> a </a:t>
            </a:r>
            <a:r>
              <a:rPr lang="en-US" sz="3600" dirty="0" err="1"/>
              <a:t>corerion</a:t>
            </a:r>
            <a:r>
              <a:rPr lang="en-US" sz="3600" dirty="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2623" y="13732543"/>
            <a:ext cx="8247346" cy="5883268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Methods</a:t>
            </a:r>
            <a:r>
              <a:rPr lang="en-US" sz="8800" dirty="0">
                <a:solidFill>
                  <a:srgbClr val="000000"/>
                </a:solidFill>
              </a:rPr>
              <a:t> </a:t>
            </a:r>
            <a:endParaRPr lang="en-US" sz="4400" dirty="0">
              <a:solidFill>
                <a:srgbClr val="000000"/>
              </a:solidFill>
            </a:endParaRPr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es </a:t>
            </a:r>
            <a:r>
              <a:rPr lang="en-US" sz="3600" dirty="0" err="1"/>
              <a:t>quatur</a:t>
            </a:r>
            <a:r>
              <a:rPr lang="en-US" sz="3600" dirty="0"/>
              <a:t> as </a:t>
            </a:r>
            <a:r>
              <a:rPr lang="en-US" sz="3600" dirty="0" err="1"/>
              <a:t>voluptatiis</a:t>
            </a:r>
            <a:r>
              <a:rPr lang="en-US" sz="3600" dirty="0"/>
              <a:t> sin </a:t>
            </a:r>
            <a:r>
              <a:rPr lang="en-US" sz="3600" dirty="0" err="1"/>
              <a:t>poreiur</a:t>
            </a:r>
            <a:r>
              <a:rPr lang="en-US" sz="3600" dirty="0"/>
              <a:t> </a:t>
            </a:r>
            <a:r>
              <a:rPr lang="en-US" sz="3600" dirty="0" err="1"/>
              <a:t>si</a:t>
            </a:r>
            <a:r>
              <a:rPr lang="en-US" sz="3600" dirty="0"/>
              <a:t> con </a:t>
            </a:r>
            <a:r>
              <a:rPr lang="en-US" sz="3600" dirty="0" err="1"/>
              <a:t>asdf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repudit</a:t>
            </a:r>
            <a:r>
              <a:rPr lang="en-US" sz="3600" dirty="0"/>
              <a:t> </a:t>
            </a:r>
            <a:r>
              <a:rPr lang="en-US" sz="3600" dirty="0" err="1"/>
              <a:t>inum</a:t>
            </a:r>
            <a:r>
              <a:rPr lang="en-US" sz="3600" dirty="0"/>
              <a:t> </a:t>
            </a:r>
            <a:r>
              <a:rPr lang="en-US" sz="3600" dirty="0" err="1"/>
              <a:t>inim</a:t>
            </a:r>
            <a:r>
              <a:rPr lang="en-US" sz="3600" dirty="0"/>
              <a:t> rem </a:t>
            </a:r>
            <a:r>
              <a:rPr lang="en-US" sz="3600" dirty="0" err="1"/>
              <a:t>vernati</a:t>
            </a:r>
            <a:r>
              <a:rPr lang="en-US" sz="3600" dirty="0"/>
              <a:t> </a:t>
            </a:r>
            <a:r>
              <a:rPr lang="en-US" sz="3600" dirty="0" err="1"/>
              <a:t>untemo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re </a:t>
            </a:r>
            <a:r>
              <a:rPr lang="en-US" sz="3600" dirty="0" err="1"/>
              <a:t>explit</a:t>
            </a:r>
            <a:r>
              <a:rPr lang="en-US" sz="3600" dirty="0"/>
              <a:t>, </a:t>
            </a:r>
            <a:r>
              <a:rPr lang="en-US" sz="3600" dirty="0" err="1"/>
              <a:t>volorro</a:t>
            </a:r>
            <a:r>
              <a:rPr lang="en-US" sz="3600" dirty="0"/>
              <a:t> </a:t>
            </a:r>
            <a:r>
              <a:rPr lang="en-US" sz="3600" dirty="0" err="1"/>
              <a:t>molore</a:t>
            </a:r>
            <a:r>
              <a:rPr lang="en-US" sz="3600" dirty="0"/>
              <a:t> </a:t>
            </a:r>
            <a:r>
              <a:rPr lang="en-US" sz="3600" dirty="0" err="1"/>
              <a:t>officit</a:t>
            </a:r>
            <a:r>
              <a:rPr lang="en-US" sz="3600" dirty="0"/>
              <a:t> </a:t>
            </a:r>
            <a:r>
              <a:rPr lang="en-US" sz="3600" dirty="0" err="1"/>
              <a:t>faccusam</a:t>
            </a:r>
            <a:r>
              <a:rPr lang="en-US" sz="36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2620" y="20189080"/>
            <a:ext cx="81961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Results </a:t>
            </a:r>
            <a:endParaRPr lang="en-US" sz="4800" dirty="0">
              <a:solidFill>
                <a:srgbClr val="000000"/>
              </a:solidFill>
            </a:endParaRPr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es </a:t>
            </a:r>
            <a:r>
              <a:rPr lang="en-US" sz="3600" dirty="0" err="1"/>
              <a:t>quatur</a:t>
            </a:r>
            <a:r>
              <a:rPr lang="en-US" sz="3600" dirty="0"/>
              <a:t> 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11496" y="23442671"/>
            <a:ext cx="8229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Conclusions</a:t>
            </a:r>
            <a:endParaRPr lang="en-US" sz="4800" dirty="0">
              <a:solidFill>
                <a:srgbClr val="00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ab </a:t>
            </a:r>
            <a:r>
              <a:rPr lang="en-US" sz="3600" dirty="0" err="1"/>
              <a:t>ius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nimus</a:t>
            </a:r>
            <a:r>
              <a:rPr lang="en-US" sz="3600" dirty="0"/>
              <a:t> et </a:t>
            </a:r>
            <a:r>
              <a:rPr lang="en-US" sz="3600" dirty="0" err="1"/>
              <a:t>accus</a:t>
            </a:r>
            <a:r>
              <a:rPr lang="en-US" sz="3600" dirty="0"/>
              <a:t> </a:t>
            </a:r>
            <a:r>
              <a:rPr lang="en-US" sz="3600" dirty="0" err="1"/>
              <a:t>sam</a:t>
            </a:r>
            <a:r>
              <a:rPr lang="en-US" sz="3600" dirty="0"/>
              <a:t>, </a:t>
            </a:r>
            <a:r>
              <a:rPr lang="en-US" sz="3600" dirty="0" err="1"/>
              <a:t>sequi</a:t>
            </a:r>
            <a:r>
              <a:rPr lang="en-US" sz="3600" dirty="0"/>
              <a:t> </a:t>
            </a:r>
            <a:r>
              <a:rPr lang="en-US" sz="3600" dirty="0" err="1"/>
              <a:t>volorpores</a:t>
            </a:r>
            <a:r>
              <a:rPr lang="en-US" sz="3600" dirty="0"/>
              <a:t> </a:t>
            </a:r>
            <a:r>
              <a:rPr lang="en-US" sz="3600" dirty="0" err="1"/>
              <a:t>dolorae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provide </a:t>
            </a:r>
            <a:r>
              <a:rPr lang="en-US" sz="3600" dirty="0" err="1"/>
              <a:t>conest</a:t>
            </a:r>
            <a:r>
              <a:rPr lang="en-US" sz="3600" dirty="0"/>
              <a:t>, tem </a:t>
            </a:r>
            <a:r>
              <a:rPr lang="en-US" sz="3600" dirty="0" err="1"/>
              <a:t>expella</a:t>
            </a:r>
            <a:r>
              <a:rPr lang="en-US" sz="3600" dirty="0"/>
              <a:t> </a:t>
            </a:r>
            <a:r>
              <a:rPr lang="en-US" sz="3600" dirty="0" err="1"/>
              <a:t>udicient</a:t>
            </a:r>
            <a:r>
              <a:rPr lang="en-US" sz="3600" dirty="0"/>
              <a:t> ape </a:t>
            </a:r>
            <a:r>
              <a:rPr lang="en-US" sz="3600" dirty="0" err="1"/>
              <a:t>odicab</a:t>
            </a:r>
            <a:r>
              <a:rPr lang="en-US" sz="3600" dirty="0"/>
              <a:t> </a:t>
            </a:r>
            <a:r>
              <a:rPr lang="en-US" sz="3600" dirty="0" err="1"/>
              <a:t>incte</a:t>
            </a:r>
            <a:r>
              <a:rPr lang="en-US" sz="3600" dirty="0"/>
              <a:t> </a:t>
            </a:r>
            <a:r>
              <a:rPr lang="en-US" sz="3600" dirty="0" err="1"/>
              <a:t>volendi</a:t>
            </a:r>
            <a:r>
              <a:rPr lang="en-US" sz="3600" dirty="0"/>
              <a:t> </a:t>
            </a:r>
            <a:r>
              <a:rPr lang="en-US" sz="3600" dirty="0" err="1"/>
              <a:t>gentemo</a:t>
            </a:r>
            <a:r>
              <a:rPr lang="en-US" sz="3600" dirty="0"/>
              <a:t> </a:t>
            </a:r>
            <a:r>
              <a:rPr lang="en-US" sz="3600" dirty="0" err="1"/>
              <a:t>luptassum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1371600" y="6492029"/>
            <a:ext cx="82985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i="1" dirty="0">
                <a:solidFill>
                  <a:srgbClr val="000000"/>
                </a:solidFill>
              </a:rPr>
              <a:t>List student name, co authors, faculty mentors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44400" y="16118371"/>
            <a:ext cx="19202400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Figure 1 </a:t>
            </a:r>
            <a:r>
              <a:rPr lang="en-US" sz="7200" dirty="0">
                <a:solidFill>
                  <a:srgbClr val="FFFFFF"/>
                </a:solidFill>
              </a:rPr>
              <a:t>– Make this box your focal point</a:t>
            </a:r>
          </a:p>
        </p:txBody>
      </p:sp>
      <p:pic>
        <p:nvPicPr>
          <p:cNvPr id="25" name="Picture 24" descr="IMG_8246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4400" y="17803655"/>
            <a:ext cx="19202400" cy="1280160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344400" y="30986836"/>
            <a:ext cx="1920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Make use of good and interesting descriptions, so people know what your pictures mean.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="" xmlns:a16="http://schemas.microsoft.com/office/drawing/2014/main" id="{4DFB1B1A-51F3-B340-9309-3F860807C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204" y="27332155"/>
            <a:ext cx="3169165" cy="430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1616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25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2538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C444E93-4EC8-0540-861D-05AA0C08DEA8}"/>
              </a:ext>
            </a:extLst>
          </p:cNvPr>
          <p:cNvSpPr/>
          <p:nvPr/>
        </p:nvSpPr>
        <p:spPr>
          <a:xfrm>
            <a:off x="34229890" y="1152907"/>
            <a:ext cx="8289710" cy="2867058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This column is used for descriptive facts and figures, or for more detailed information.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Specific Methodology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Description of scales/measures used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="" xmlns:a16="http://schemas.microsoft.com/office/drawing/2014/main" id="{76C20D78-9471-8448-A02F-1B0C6DDB34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843271" y="9005426"/>
          <a:ext cx="8257494" cy="492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3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90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90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490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18341">
                <a:tc>
                  <a:txBody>
                    <a:bodyPr/>
                    <a:lstStyle/>
                    <a:p>
                      <a:r>
                        <a:rPr lang="en-US" sz="3200" dirty="0"/>
                        <a:t>Column</a:t>
                      </a:r>
                      <a:r>
                        <a:rPr lang="en-US" sz="3200" baseline="0" dirty="0"/>
                        <a:t> 1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2</a:t>
                      </a:r>
                      <a:endParaRPr lang="en-US" sz="3200" baseline="-250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3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4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restrum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25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60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80.543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Lor</a:t>
                      </a:r>
                      <a:r>
                        <a:rPr lang="en-US" sz="3600" dirty="0"/>
                        <a:t> min </a:t>
                      </a:r>
                      <a:r>
                        <a:rPr lang="en-US" sz="3600" dirty="0" err="1"/>
                        <a:t>eum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34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09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89.431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9867">
                <a:tc>
                  <a:txBody>
                    <a:bodyPr/>
                    <a:lstStyle/>
                    <a:p>
                      <a:r>
                        <a:rPr lang="en-US" sz="3600" dirty="0" err="1"/>
                        <a:t>Aliqui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offici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cuptas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~4.5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12.045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88CDE62-1836-C342-AA89-9D7B3E74B828}"/>
              </a:ext>
            </a:extLst>
          </p:cNvPr>
          <p:cNvSpPr/>
          <p:nvPr/>
        </p:nvSpPr>
        <p:spPr>
          <a:xfrm>
            <a:off x="33853419" y="5273943"/>
            <a:ext cx="8247346" cy="2436171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4400" b="1" u="sng" dirty="0">
                <a:solidFill>
                  <a:srgbClr val="000000"/>
                </a:solidFill>
              </a:rPr>
              <a:t>OTHER RESOURCES USED</a:t>
            </a:r>
            <a:r>
              <a:rPr lang="en-US" sz="4400" b="1" u="sng" dirty="0">
                <a:solidFill>
                  <a:srgbClr val="00253D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resources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other references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8844C47-8455-2C4F-8CD9-DD16F8E9CA06}"/>
              </a:ext>
            </a:extLst>
          </p:cNvPr>
          <p:cNvSpPr txBox="1"/>
          <p:nvPr/>
        </p:nvSpPr>
        <p:spPr>
          <a:xfrm>
            <a:off x="34081354" y="24031613"/>
            <a:ext cx="8178370" cy="1759062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i="1">
                <a:solidFill>
                  <a:srgbClr val="000000"/>
                </a:solidFill>
              </a:rPr>
              <a:t>This work was supported by funding from the Undergraduate Research Opportunities Program at the University of Utah. 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35" name="Picture 34" descr="IMG_8227.tif">
            <a:extLst>
              <a:ext uri="{FF2B5EF4-FFF2-40B4-BE49-F238E27FC236}">
                <a16:creationId xmlns="" xmlns:a16="http://schemas.microsoft.com/office/drawing/2014/main" id="{0B0CC0DD-4B21-274D-82F7-525035678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260" b="2606"/>
          <a:stretch/>
        </p:blipFill>
        <p:spPr>
          <a:xfrm>
            <a:off x="34063062" y="15921936"/>
            <a:ext cx="8247347" cy="66323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CA5476B-2EE1-3E4D-9EE6-9AFE56540EF7}"/>
              </a:ext>
            </a:extLst>
          </p:cNvPr>
          <p:cNvSpPr txBox="1"/>
          <p:nvPr/>
        </p:nvSpPr>
        <p:spPr>
          <a:xfrm>
            <a:off x="32918400" y="28673776"/>
            <a:ext cx="6379029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dirty="0">
                <a:solidFill>
                  <a:srgbClr val="000000"/>
                </a:solidFill>
              </a:rPr>
              <a:t>Student Name</a:t>
            </a:r>
          </a:p>
          <a:p>
            <a:pPr algn="r"/>
            <a:r>
              <a:rPr lang="en-US" sz="3600" dirty="0" smtClean="0">
                <a:solidFill>
                  <a:srgbClr val="000000"/>
                </a:solidFill>
              </a:rPr>
              <a:t>University of Utah</a:t>
            </a:r>
            <a:endParaRPr lang="en-US" sz="3600" dirty="0">
              <a:solidFill>
                <a:srgbClr val="000000"/>
              </a:solidFill>
            </a:endParaRPr>
          </a:p>
          <a:p>
            <a:pPr algn="r"/>
            <a:r>
              <a:rPr lang="en-US" sz="3600" dirty="0">
                <a:solidFill>
                  <a:srgbClr val="000000"/>
                </a:solidFill>
              </a:rPr>
              <a:t>Department Name</a:t>
            </a:r>
          </a:p>
          <a:p>
            <a:pPr algn="r"/>
            <a:r>
              <a:rPr lang="en-US" sz="3600" dirty="0" err="1">
                <a:solidFill>
                  <a:srgbClr val="000000"/>
                </a:solidFill>
              </a:rPr>
              <a:t>Email</a:t>
            </a:r>
            <a:r>
              <a:rPr lang="en-US" sz="3600" dirty="0" err="1" smtClean="0">
                <a:solidFill>
                  <a:srgbClr val="000000"/>
                </a:solidFill>
              </a:rPr>
              <a:t>@utah.edu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2" name="Picture 21" descr="Primary-University-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43" y="27838588"/>
            <a:ext cx="56007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1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972800" y="0"/>
            <a:ext cx="21945600" cy="32918400"/>
          </a:xfrm>
          <a:prstGeom prst="rect">
            <a:avLst/>
          </a:prstGeom>
          <a:solidFill>
            <a:srgbClr val="BB0815"/>
          </a:solidFill>
          <a:ln>
            <a:solidFill>
              <a:srgbClr val="800000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095" y="28652302"/>
            <a:ext cx="2119918" cy="287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1616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25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2538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44400" y="7019843"/>
            <a:ext cx="19202400" cy="10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</a:rPr>
              <a:t>This </a:t>
            </a:r>
            <a:r>
              <a:rPr lang="en-US" sz="16600" b="1" dirty="0">
                <a:solidFill>
                  <a:schemeClr val="bg1"/>
                </a:solidFill>
              </a:rPr>
              <a:t>poster design </a:t>
            </a:r>
            <a:r>
              <a:rPr lang="en-US" sz="16600" dirty="0">
                <a:solidFill>
                  <a:schemeClr val="bg1"/>
                </a:solidFill>
              </a:rPr>
              <a:t>distributes information </a:t>
            </a:r>
            <a:r>
              <a:rPr lang="en-US" sz="16600" b="1" dirty="0">
                <a:solidFill>
                  <a:schemeClr val="bg1"/>
                </a:solidFill>
              </a:rPr>
              <a:t>faster</a:t>
            </a:r>
            <a:r>
              <a:rPr lang="en-US" sz="16600" dirty="0">
                <a:solidFill>
                  <a:schemeClr val="bg1"/>
                </a:solidFill>
              </a:rPr>
              <a:t> than other designs.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229890" y="1371600"/>
            <a:ext cx="8289710" cy="2867058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This column is used for descriptive facts and figures, or for more detailed information.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Specific Methodology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Description of scales/measures used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34229889" y="9467257"/>
          <a:ext cx="8247347" cy="492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1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90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90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490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18341">
                <a:tc>
                  <a:txBody>
                    <a:bodyPr/>
                    <a:lstStyle/>
                    <a:p>
                      <a:r>
                        <a:rPr lang="en-US" sz="3200" dirty="0"/>
                        <a:t>Column</a:t>
                      </a:r>
                      <a:r>
                        <a:rPr lang="en-US" sz="3200" baseline="0" dirty="0"/>
                        <a:t> 1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2</a:t>
                      </a:r>
                      <a:endParaRPr lang="en-US" sz="3200" baseline="-250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3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Col. 4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restrum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25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60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80.543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2990">
                <a:tc>
                  <a:txBody>
                    <a:bodyPr/>
                    <a:lstStyle/>
                    <a:p>
                      <a:r>
                        <a:rPr lang="en-US" sz="3600" dirty="0" err="1"/>
                        <a:t>Lor</a:t>
                      </a:r>
                      <a:r>
                        <a:rPr lang="en-US" sz="3600" dirty="0"/>
                        <a:t> min </a:t>
                      </a:r>
                      <a:r>
                        <a:rPr lang="en-US" sz="3600" dirty="0" err="1"/>
                        <a:t>eum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34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09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89.431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9867">
                <a:tc>
                  <a:txBody>
                    <a:bodyPr/>
                    <a:lstStyle/>
                    <a:p>
                      <a:r>
                        <a:rPr lang="en-US" sz="3600" dirty="0" err="1"/>
                        <a:t>Aliqui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offici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cuptas</a:t>
                      </a:r>
                      <a:r>
                        <a:rPr lang="en-US" sz="3600" dirty="0"/>
                        <a:t> </a:t>
                      </a:r>
                      <a:endParaRPr lang="en-US" sz="3200" dirty="0"/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9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~4.5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12.045</a:t>
                      </a:r>
                    </a:p>
                  </a:txBody>
                  <a:tcPr marL="93784" marR="93784" marT="49725" marB="49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34229890" y="5810184"/>
            <a:ext cx="8247346" cy="2436171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4400" b="1" u="sng" dirty="0">
                <a:solidFill>
                  <a:srgbClr val="000000"/>
                </a:solidFill>
              </a:rPr>
              <a:t>OTHER RESOURCES USED: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resources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List other references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2620" y="1152907"/>
            <a:ext cx="8298580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dirty="0"/>
              <a:t>#</a:t>
            </a:r>
            <a:r>
              <a:rPr lang="en-US" sz="8800" dirty="0" err="1"/>
              <a:t>BetterPoster</a:t>
            </a:r>
            <a:r>
              <a:rPr lang="en-US" sz="8800" dirty="0"/>
              <a:t> format for an undergraduate research poster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5091" y="8819624"/>
            <a:ext cx="819610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Introduction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endParaRPr lang="en-US" sz="4800" b="1" dirty="0">
              <a:solidFill>
                <a:srgbClr val="000000"/>
              </a:solidFill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pliquis</a:t>
            </a:r>
            <a:r>
              <a:rPr lang="en-US" sz="3600" b="1" dirty="0"/>
              <a:t> </a:t>
            </a:r>
            <a:r>
              <a:rPr lang="en-US" sz="3600" b="1" dirty="0" err="1"/>
              <a:t>doluptasi</a:t>
            </a:r>
            <a:r>
              <a:rPr lang="en-US" sz="3600" b="1" dirty="0"/>
              <a:t> </a:t>
            </a:r>
            <a:r>
              <a:rPr lang="en-US" sz="3600" dirty="0"/>
              <a:t>ne se sim </a:t>
            </a:r>
            <a:r>
              <a:rPr lang="en-US" sz="3600" dirty="0" err="1"/>
              <a:t>evel</a:t>
            </a:r>
            <a:r>
              <a:rPr lang="en-US" sz="3600" dirty="0"/>
              <a:t> </a:t>
            </a:r>
            <a:r>
              <a:rPr lang="en-US" sz="3600" dirty="0" err="1"/>
              <a:t>ius</a:t>
            </a:r>
            <a:r>
              <a:rPr lang="en-US" sz="3600" dirty="0"/>
              <a:t> quid </a:t>
            </a:r>
            <a:r>
              <a:rPr lang="en-US" sz="3600" dirty="0" err="1"/>
              <a:t>quunt</a:t>
            </a:r>
            <a:r>
              <a:rPr lang="en-US" sz="3600" dirty="0"/>
              <a:t>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tiundist</a:t>
            </a:r>
            <a:endParaRPr lang="en-US" sz="3600" dirty="0"/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rume</a:t>
            </a:r>
            <a:r>
              <a:rPr lang="en-US" sz="3600" b="1" dirty="0"/>
              <a:t> </a:t>
            </a:r>
            <a:r>
              <a:rPr lang="en-US" sz="3600" b="1" dirty="0" err="1"/>
              <a:t>atibus</a:t>
            </a:r>
            <a:r>
              <a:rPr lang="en-US" sz="3600" b="1" dirty="0"/>
              <a:t> </a:t>
            </a:r>
            <a:r>
              <a:rPr lang="en-US" sz="3600" dirty="0"/>
              <a:t>vid min </a:t>
            </a:r>
            <a:r>
              <a:rPr lang="en-US" sz="3600" dirty="0" err="1"/>
              <a:t>rehendae</a:t>
            </a:r>
            <a:r>
              <a:rPr lang="en-US" sz="3600" dirty="0"/>
              <a:t> nobis </a:t>
            </a:r>
            <a:r>
              <a:rPr lang="en-US" sz="3600" dirty="0" err="1"/>
              <a:t>doluptatur</a:t>
            </a:r>
            <a:r>
              <a:rPr lang="en-US" sz="3600" dirty="0"/>
              <a:t> </a:t>
            </a:r>
            <a:r>
              <a:rPr lang="en-US" sz="3600" dirty="0" err="1"/>
              <a:t>sumquis</a:t>
            </a:r>
            <a:r>
              <a:rPr lang="en-US" sz="3600" dirty="0"/>
              <a:t> vel id </a:t>
            </a:r>
            <a:r>
              <a:rPr lang="en-US" sz="3600" dirty="0" err="1"/>
              <a:t>quossent</a:t>
            </a:r>
            <a:r>
              <a:rPr lang="en-US" sz="3600" dirty="0"/>
              <a:t> vit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 err="1"/>
              <a:t>doloreped</a:t>
            </a:r>
            <a:r>
              <a:rPr lang="en-US" sz="3600" b="1" dirty="0"/>
              <a:t> que </a:t>
            </a:r>
            <a:r>
              <a:rPr lang="en-US" sz="3600" b="1" dirty="0" err="1"/>
              <a:t>cus</a:t>
            </a:r>
            <a:r>
              <a:rPr lang="en-US" sz="3600" dirty="0"/>
              <a:t>, </a:t>
            </a:r>
            <a:r>
              <a:rPr lang="en-US" sz="3600" dirty="0" err="1"/>
              <a:t>volupta</a:t>
            </a:r>
            <a:r>
              <a:rPr lang="en-US" sz="3600" dirty="0"/>
              <a:t> </a:t>
            </a:r>
            <a:r>
              <a:rPr lang="en-US" sz="3600" dirty="0" err="1"/>
              <a:t>solore</a:t>
            </a:r>
            <a:r>
              <a:rPr lang="en-US" sz="3600" dirty="0"/>
              <a:t> lab </a:t>
            </a:r>
            <a:r>
              <a:rPr lang="en-US" sz="3600" dirty="0" err="1"/>
              <a:t>iducil</a:t>
            </a:r>
            <a:r>
              <a:rPr lang="en-US" sz="3600" dirty="0"/>
              <a:t> </a:t>
            </a:r>
            <a:r>
              <a:rPr lang="en-US" sz="3600" dirty="0" err="1"/>
              <a:t>int</a:t>
            </a:r>
            <a:r>
              <a:rPr lang="en-US" sz="3600" dirty="0"/>
              <a:t> </a:t>
            </a:r>
            <a:r>
              <a:rPr lang="en-US" sz="3600" dirty="0" err="1"/>
              <a:t>ressinulpa</a:t>
            </a:r>
            <a:r>
              <a:rPr lang="en-US" sz="3600" dirty="0"/>
              <a:t> a </a:t>
            </a:r>
            <a:r>
              <a:rPr lang="en-US" sz="3600" dirty="0" err="1"/>
              <a:t>corerion</a:t>
            </a:r>
            <a:r>
              <a:rPr lang="en-US" sz="3600" dirty="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2620" y="13732543"/>
            <a:ext cx="8247346" cy="532927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Methods</a:t>
            </a:r>
            <a:r>
              <a:rPr lang="en-US" sz="8800" dirty="0">
                <a:solidFill>
                  <a:srgbClr val="000000"/>
                </a:solidFill>
              </a:rPr>
              <a:t> </a:t>
            </a:r>
            <a:endParaRPr lang="en-US" sz="4400" dirty="0">
              <a:solidFill>
                <a:srgbClr val="000000"/>
              </a:solidFill>
            </a:endParaRPr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quatur</a:t>
            </a:r>
            <a:r>
              <a:rPr lang="en-US" sz="3600" dirty="0"/>
              <a:t> as </a:t>
            </a:r>
            <a:r>
              <a:rPr lang="en-US" sz="3600" dirty="0" err="1"/>
              <a:t>voluptatiis</a:t>
            </a:r>
            <a:r>
              <a:rPr lang="en-US" sz="3600" dirty="0"/>
              <a:t> sin </a:t>
            </a:r>
            <a:r>
              <a:rPr lang="en-US" sz="3600" dirty="0" err="1"/>
              <a:t>poreiur</a:t>
            </a:r>
            <a:r>
              <a:rPr lang="en-US" sz="3600" dirty="0"/>
              <a:t> </a:t>
            </a:r>
            <a:r>
              <a:rPr lang="en-US" sz="3600" dirty="0" err="1"/>
              <a:t>si</a:t>
            </a:r>
            <a:r>
              <a:rPr lang="en-US" sz="3600" dirty="0"/>
              <a:t> con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repudit</a:t>
            </a:r>
            <a:r>
              <a:rPr lang="en-US" sz="3600" dirty="0"/>
              <a:t> </a:t>
            </a:r>
            <a:r>
              <a:rPr lang="en-US" sz="3600" dirty="0" err="1"/>
              <a:t>inum</a:t>
            </a:r>
            <a:r>
              <a:rPr lang="en-US" sz="3600" dirty="0"/>
              <a:t> </a:t>
            </a:r>
            <a:r>
              <a:rPr lang="en-US" sz="3600" dirty="0" err="1"/>
              <a:t>inim</a:t>
            </a:r>
            <a:r>
              <a:rPr lang="en-US" sz="3600" dirty="0"/>
              <a:t> rem </a:t>
            </a:r>
            <a:r>
              <a:rPr lang="en-US" sz="3600" dirty="0" err="1"/>
              <a:t>vernati</a:t>
            </a:r>
            <a:r>
              <a:rPr lang="en-US" sz="3600" dirty="0"/>
              <a:t> </a:t>
            </a:r>
            <a:r>
              <a:rPr lang="en-US" sz="3600" dirty="0" err="1"/>
              <a:t>untemo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re </a:t>
            </a:r>
            <a:r>
              <a:rPr lang="en-US" sz="3600" dirty="0" err="1"/>
              <a:t>explit</a:t>
            </a:r>
            <a:r>
              <a:rPr lang="en-US" sz="3600" dirty="0"/>
              <a:t>, </a:t>
            </a:r>
            <a:r>
              <a:rPr lang="en-US" sz="3600" dirty="0" err="1"/>
              <a:t>volorro</a:t>
            </a:r>
            <a:r>
              <a:rPr lang="en-US" sz="3600" dirty="0"/>
              <a:t> </a:t>
            </a:r>
            <a:r>
              <a:rPr lang="en-US" sz="3600" dirty="0" err="1"/>
              <a:t>molore</a:t>
            </a:r>
            <a:r>
              <a:rPr lang="en-US" sz="3600" dirty="0"/>
              <a:t> </a:t>
            </a:r>
            <a:r>
              <a:rPr lang="en-US" sz="3600" dirty="0" err="1"/>
              <a:t>officit</a:t>
            </a:r>
            <a:r>
              <a:rPr lang="en-US" sz="3600" dirty="0"/>
              <a:t> </a:t>
            </a:r>
            <a:r>
              <a:rPr lang="en-US" sz="3600" dirty="0" err="1"/>
              <a:t>faccusam</a:t>
            </a:r>
            <a:r>
              <a:rPr lang="en-US" sz="36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2620" y="19847929"/>
            <a:ext cx="819610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Results </a:t>
            </a:r>
            <a:endParaRPr lang="en-US" sz="4800" dirty="0">
              <a:solidFill>
                <a:srgbClr val="000000"/>
              </a:solidFill>
            </a:endParaRPr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restrum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qui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exceptas</a:t>
            </a:r>
            <a:r>
              <a:rPr lang="en-US" sz="3600" dirty="0"/>
              <a:t> as </a:t>
            </a:r>
            <a:r>
              <a:rPr lang="en-US" sz="3600" dirty="0" err="1"/>
              <a:t>ut</a:t>
            </a:r>
            <a:r>
              <a:rPr lang="en-US" sz="3600" dirty="0"/>
              <a:t> et </a:t>
            </a:r>
            <a:r>
              <a:rPr lang="en-US" sz="3600" dirty="0" err="1"/>
              <a:t>lat</a:t>
            </a:r>
            <a:r>
              <a:rPr lang="en-US" sz="3600" dirty="0"/>
              <a:t> </a:t>
            </a:r>
            <a:r>
              <a:rPr lang="en-US" sz="3600" dirty="0" err="1"/>
              <a:t>quiatqui</a:t>
            </a:r>
            <a:r>
              <a:rPr lang="en-US" sz="3600" dirty="0"/>
              <a:t> </a:t>
            </a:r>
            <a:r>
              <a:rPr lang="en-US" sz="3600" dirty="0" err="1"/>
              <a:t>dolorem</a:t>
            </a:r>
            <a:r>
              <a:rPr lang="en-US" sz="3600" dirty="0"/>
              <a:t> </a:t>
            </a:r>
            <a:r>
              <a:rPr lang="en-US" sz="3600" dirty="0" err="1"/>
              <a:t>aut</a:t>
            </a:r>
            <a:r>
              <a:rPr lang="en-US" sz="3600" dirty="0"/>
              <a:t> </a:t>
            </a:r>
            <a:r>
              <a:rPr lang="en-US" sz="3600" dirty="0" err="1"/>
              <a:t>laut</a:t>
            </a:r>
            <a:r>
              <a:rPr lang="en-US" sz="3600" dirty="0"/>
              <a:t> </a:t>
            </a:r>
            <a:r>
              <a:rPr lang="en-US" sz="3600" dirty="0" err="1"/>
              <a:t>aspella</a:t>
            </a:r>
            <a:r>
              <a:rPr lang="en-US" sz="3600" dirty="0"/>
              <a:t> ab </a:t>
            </a:r>
            <a:r>
              <a:rPr lang="en-US" sz="3600" dirty="0" err="1"/>
              <a:t>ipienih</a:t>
            </a:r>
            <a:r>
              <a:rPr lang="en-US" sz="3600" dirty="0"/>
              <a:t> </a:t>
            </a:r>
            <a:r>
              <a:rPr lang="en-US" sz="3600" dirty="0" err="1"/>
              <a:t>illaut</a:t>
            </a:r>
            <a:r>
              <a:rPr lang="en-US" sz="3600" dirty="0"/>
              <a:t> </a:t>
            </a:r>
            <a:r>
              <a:rPr lang="en-US" sz="3600" dirty="0" err="1"/>
              <a:t>velia</a:t>
            </a:r>
            <a:r>
              <a:rPr lang="en-US" sz="3600" dirty="0"/>
              <a:t> es </a:t>
            </a:r>
            <a:r>
              <a:rPr lang="en-US" sz="3600" dirty="0" err="1"/>
              <a:t>quatur</a:t>
            </a:r>
            <a:r>
              <a:rPr lang="en-US" sz="3600" dirty="0"/>
              <a:t> 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x-none" sz="3600" b="1" dirty="0"/>
              <a:t>pliquis doluptasi </a:t>
            </a:r>
            <a:r>
              <a:rPr lang="x-none" sz="3600" dirty="0"/>
              <a:t>ne se sim evel ius quid quunt volupta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/>
              <a:t>atibus</a:t>
            </a:r>
            <a:r>
              <a:rPr lang="en-US" sz="3600" b="1" dirty="0"/>
              <a:t> </a:t>
            </a:r>
            <a:r>
              <a:rPr lang="en-US" sz="3600" dirty="0"/>
              <a:t>vid min </a:t>
            </a:r>
            <a:r>
              <a:rPr lang="en-US" sz="3600" dirty="0" err="1"/>
              <a:t>rehendae</a:t>
            </a:r>
            <a:r>
              <a:rPr lang="en-US" sz="3600" dirty="0"/>
              <a:t> nobis </a:t>
            </a:r>
            <a:r>
              <a:rPr lang="en-US" sz="3600" dirty="0" err="1"/>
              <a:t>doluptatur</a:t>
            </a:r>
            <a:r>
              <a:rPr lang="en-US" sz="3600" dirty="0"/>
              <a:t> </a:t>
            </a:r>
            <a:r>
              <a:rPr lang="en-US" sz="3600" dirty="0" err="1"/>
              <a:t>sumquis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1311490" y="25527692"/>
            <a:ext cx="82897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Conclusions</a:t>
            </a:r>
            <a:endParaRPr lang="en-US" sz="4800" dirty="0">
              <a:solidFill>
                <a:srgbClr val="00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ab </a:t>
            </a:r>
            <a:r>
              <a:rPr lang="en-US" sz="3600" dirty="0" err="1"/>
              <a:t>ius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nimus</a:t>
            </a:r>
            <a:r>
              <a:rPr lang="en-US" sz="3600" dirty="0"/>
              <a:t> et </a:t>
            </a:r>
            <a:r>
              <a:rPr lang="en-US" sz="3600" dirty="0" err="1"/>
              <a:t>accus</a:t>
            </a:r>
            <a:r>
              <a:rPr lang="en-US" sz="3600" dirty="0"/>
              <a:t> </a:t>
            </a:r>
            <a:r>
              <a:rPr lang="en-US" sz="3600" dirty="0" err="1"/>
              <a:t>sam</a:t>
            </a:r>
            <a:r>
              <a:rPr lang="en-US" sz="3600" dirty="0"/>
              <a:t>, </a:t>
            </a:r>
            <a:r>
              <a:rPr lang="en-US" sz="3600" dirty="0" err="1"/>
              <a:t>sequi</a:t>
            </a:r>
            <a:r>
              <a:rPr lang="en-US" sz="3600" dirty="0"/>
              <a:t> </a:t>
            </a:r>
            <a:r>
              <a:rPr lang="en-US" sz="3600" dirty="0" err="1"/>
              <a:t>volorpores</a:t>
            </a:r>
            <a:r>
              <a:rPr lang="en-US" sz="3600" dirty="0"/>
              <a:t> </a:t>
            </a:r>
            <a:r>
              <a:rPr lang="en-US" sz="3600" dirty="0" err="1"/>
              <a:t>dolorae</a:t>
            </a:r>
            <a:r>
              <a:rPr lang="en-US" sz="3600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provide </a:t>
            </a:r>
            <a:r>
              <a:rPr lang="en-US" sz="3600" dirty="0" err="1"/>
              <a:t>conest</a:t>
            </a:r>
            <a:r>
              <a:rPr lang="en-US" sz="3600" dirty="0"/>
              <a:t>, tem </a:t>
            </a:r>
            <a:r>
              <a:rPr lang="en-US" sz="3600" dirty="0" err="1"/>
              <a:t>expella</a:t>
            </a:r>
            <a:r>
              <a:rPr lang="en-US" sz="3600" dirty="0"/>
              <a:t> </a:t>
            </a:r>
            <a:r>
              <a:rPr lang="en-US" sz="3600" dirty="0" err="1"/>
              <a:t>udicient</a:t>
            </a:r>
            <a:r>
              <a:rPr lang="en-US" sz="3600" dirty="0"/>
              <a:t> ape </a:t>
            </a:r>
            <a:r>
              <a:rPr lang="en-US" sz="3600" dirty="0" err="1"/>
              <a:t>odicab</a:t>
            </a:r>
            <a:r>
              <a:rPr lang="en-US" sz="3600" dirty="0"/>
              <a:t> </a:t>
            </a:r>
            <a:r>
              <a:rPr lang="en-US" sz="3600" dirty="0" err="1"/>
              <a:t>incte</a:t>
            </a:r>
            <a:r>
              <a:rPr lang="en-US" sz="3600" dirty="0"/>
              <a:t> </a:t>
            </a:r>
            <a:r>
              <a:rPr lang="en-US" sz="3600" dirty="0" err="1"/>
              <a:t>volendi</a:t>
            </a:r>
            <a:r>
              <a:rPr lang="en-US" sz="3600" dirty="0"/>
              <a:t> </a:t>
            </a:r>
            <a:r>
              <a:rPr lang="en-US" sz="3600" dirty="0" err="1"/>
              <a:t>gentemo</a:t>
            </a:r>
            <a:r>
              <a:rPr lang="en-US" sz="3600" dirty="0"/>
              <a:t> </a:t>
            </a:r>
            <a:r>
              <a:rPr lang="en-US" sz="3600" dirty="0" err="1"/>
              <a:t>luptassum</a:t>
            </a:r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Tiasperatest</a:t>
            </a:r>
            <a:r>
              <a:rPr lang="en-US" sz="3600" dirty="0"/>
              <a:t> </a:t>
            </a:r>
            <a:r>
              <a:rPr lang="en-US" sz="3600" dirty="0" err="1"/>
              <a:t>doluptatet</a:t>
            </a:r>
            <a:r>
              <a:rPr lang="en-US" sz="3600" dirty="0"/>
              <a:t> </a:t>
            </a:r>
            <a:r>
              <a:rPr lang="en-US" sz="3600" dirty="0" err="1"/>
              <a:t>fugitat</a:t>
            </a:r>
            <a:r>
              <a:rPr lang="en-US" sz="3600" dirty="0"/>
              <a:t> </a:t>
            </a:r>
            <a:r>
              <a:rPr lang="en-US" sz="3600" dirty="0" err="1"/>
              <a:t>exeris</a:t>
            </a:r>
            <a:r>
              <a:rPr lang="en-US" sz="3600" dirty="0"/>
              <a:t> </a:t>
            </a:r>
            <a:r>
              <a:rPr lang="en-US" sz="3600" dirty="0" err="1"/>
              <a:t>earis</a:t>
            </a:r>
            <a:r>
              <a:rPr lang="en-US" sz="3600" dirty="0"/>
              <a:t> </a:t>
            </a:r>
            <a:r>
              <a:rPr lang="en-US" sz="3600" dirty="0" err="1"/>
              <a:t>seribus</a:t>
            </a:r>
            <a:r>
              <a:rPr lang="en-US" sz="3600" dirty="0"/>
              <a:t> </a:t>
            </a:r>
            <a:r>
              <a:rPr lang="en-US" sz="3600" dirty="0" err="1"/>
              <a:t>erfero</a:t>
            </a:r>
            <a:r>
              <a:rPr lang="en-US" sz="3600" dirty="0"/>
              <a:t> </a:t>
            </a:r>
            <a:r>
              <a:rPr lang="en-US" sz="3600" dirty="0" err="1"/>
              <a:t>ommos</a:t>
            </a:r>
            <a:r>
              <a:rPr lang="en-US" sz="3600" dirty="0"/>
              <a:t> </a:t>
            </a:r>
            <a:r>
              <a:rPr lang="en-US" sz="3600" dirty="0" err="1"/>
              <a:t>sincta</a:t>
            </a:r>
            <a:r>
              <a:rPr lang="en-US" sz="3600" dirty="0"/>
              <a:t> </a:t>
            </a:r>
            <a:r>
              <a:rPr lang="en-US" sz="3600" dirty="0" err="1"/>
              <a:t>delluptaquis</a:t>
            </a:r>
            <a:r>
              <a:rPr lang="en-US" sz="3600" dirty="0"/>
              <a:t> </a:t>
            </a:r>
            <a:r>
              <a:rPr lang="en-US" sz="3600" dirty="0" err="1"/>
              <a:t>sedistium</a:t>
            </a:r>
            <a:r>
              <a:rPr lang="en-US" sz="3600" dirty="0"/>
              <a:t> </a:t>
            </a:r>
            <a:r>
              <a:rPr lang="en-US" sz="3600" dirty="0" err="1"/>
              <a:t>excerspedis</a:t>
            </a:r>
            <a:r>
              <a:rPr lang="en-US" sz="3600" dirty="0"/>
              <a:t> que </a:t>
            </a:r>
            <a:r>
              <a:rPr lang="en-US" sz="3600" dirty="0" err="1"/>
              <a:t>voloreria</a:t>
            </a:r>
            <a:r>
              <a:rPr lang="en-US" sz="3600" dirty="0"/>
              <a:t>.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34298866" y="25263919"/>
            <a:ext cx="8178370" cy="1759062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i="1" dirty="0" smtClean="0">
                <a:solidFill>
                  <a:srgbClr val="000000"/>
                </a:solidFill>
              </a:rPr>
              <a:t>This work was supported by funding </a:t>
            </a:r>
            <a:r>
              <a:rPr lang="en-US" sz="3600" i="1" dirty="0">
                <a:solidFill>
                  <a:srgbClr val="000000"/>
                </a:solidFill>
              </a:rPr>
              <a:t>from </a:t>
            </a:r>
            <a:r>
              <a:rPr lang="en-US" sz="3600" i="1" dirty="0" smtClean="0">
                <a:solidFill>
                  <a:srgbClr val="000000"/>
                </a:solidFill>
              </a:rPr>
              <a:t>the Undergraduate </a:t>
            </a:r>
            <a:r>
              <a:rPr lang="en-US" sz="3600" i="1" dirty="0">
                <a:solidFill>
                  <a:srgbClr val="000000"/>
                </a:solidFill>
              </a:rPr>
              <a:t>Research </a:t>
            </a:r>
            <a:r>
              <a:rPr lang="en-US" sz="3600" i="1" dirty="0" smtClean="0">
                <a:solidFill>
                  <a:srgbClr val="000000"/>
                </a:solidFill>
              </a:rPr>
              <a:t>Opportunities Program at the University of Utah</a:t>
            </a:r>
            <a:r>
              <a:rPr lang="en-US" sz="3600" i="1" dirty="0" smtClean="0">
                <a:solidFill>
                  <a:srgbClr val="082954"/>
                </a:solidFill>
              </a:rPr>
              <a:t>. </a:t>
            </a:r>
            <a:endParaRPr lang="en-US" sz="2400" i="1" dirty="0">
              <a:solidFill>
                <a:srgbClr val="082954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71600" y="6492029"/>
            <a:ext cx="82985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i="1" dirty="0">
                <a:solidFill>
                  <a:srgbClr val="000000"/>
                </a:solidFill>
              </a:rPr>
              <a:t>List student name, co authors, faculty mentors</a:t>
            </a:r>
          </a:p>
        </p:txBody>
      </p:sp>
      <p:pic>
        <p:nvPicPr>
          <p:cNvPr id="26" name="Picture 25" descr="IMG_8227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260" b="2606"/>
          <a:stretch/>
        </p:blipFill>
        <p:spPr>
          <a:xfrm>
            <a:off x="33290085" y="15722138"/>
            <a:ext cx="10164535" cy="839139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BE237FA-0C5F-1348-8822-EA6EB211E4AC}"/>
              </a:ext>
            </a:extLst>
          </p:cNvPr>
          <p:cNvSpPr txBox="1"/>
          <p:nvPr/>
        </p:nvSpPr>
        <p:spPr>
          <a:xfrm>
            <a:off x="34229889" y="29131241"/>
            <a:ext cx="6379029" cy="231306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600" dirty="0">
                <a:solidFill>
                  <a:srgbClr val="000000"/>
                </a:solidFill>
              </a:rPr>
              <a:t>Student Name</a:t>
            </a:r>
          </a:p>
          <a:p>
            <a:pPr algn="r"/>
            <a:r>
              <a:rPr lang="en-US" sz="3600" dirty="0" smtClean="0">
                <a:solidFill>
                  <a:srgbClr val="000000"/>
                </a:solidFill>
              </a:rPr>
              <a:t>University of Utah</a:t>
            </a:r>
            <a:endParaRPr lang="en-US" sz="3600" dirty="0">
              <a:solidFill>
                <a:srgbClr val="000000"/>
              </a:solidFill>
            </a:endParaRPr>
          </a:p>
          <a:p>
            <a:pPr algn="r"/>
            <a:r>
              <a:rPr lang="en-US" sz="3600" dirty="0">
                <a:solidFill>
                  <a:srgbClr val="000000"/>
                </a:solidFill>
              </a:rPr>
              <a:t>Department Name</a:t>
            </a:r>
          </a:p>
          <a:p>
            <a:pPr algn="r"/>
            <a:r>
              <a:rPr lang="en-US" sz="3600" dirty="0" err="1">
                <a:solidFill>
                  <a:srgbClr val="000000"/>
                </a:solidFill>
              </a:rPr>
              <a:t>Email</a:t>
            </a:r>
            <a:r>
              <a:rPr lang="en-US" sz="3600" dirty="0" err="1" smtClean="0">
                <a:solidFill>
                  <a:srgbClr val="000000"/>
                </a:solidFill>
              </a:rPr>
              <a:t>@utah.edu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787421" y="29974789"/>
            <a:ext cx="12316357" cy="278912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univeristy of uta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703" y="30162953"/>
            <a:ext cx="10034282" cy="261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35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GS">
      <a:dk1>
        <a:srgbClr val="00253D"/>
      </a:dk1>
      <a:lt1>
        <a:sysClr val="window" lastClr="FFFFFF"/>
      </a:lt1>
      <a:dk2>
        <a:srgbClr val="1F497D"/>
      </a:dk2>
      <a:lt2>
        <a:srgbClr val="EEECE1"/>
      </a:lt2>
      <a:accent1>
        <a:srgbClr val="6D5241"/>
      </a:accent1>
      <a:accent2>
        <a:srgbClr val="8A979A"/>
      </a:accent2>
      <a:accent3>
        <a:srgbClr val="7F1727"/>
      </a:accent3>
      <a:accent4>
        <a:srgbClr val="402716"/>
      </a:accent4>
      <a:accent5>
        <a:srgbClr val="0C5F2D"/>
      </a:accent5>
      <a:accent6>
        <a:srgbClr val="2C2B2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3704</Words>
  <Application>Microsoft Macintosh PowerPoint</Application>
  <PresentationFormat>Custom</PresentationFormat>
  <Paragraphs>420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McEntire</dc:creator>
  <cp:lastModifiedBy>Microsoft Office User</cp:lastModifiedBy>
  <cp:revision>75</cp:revision>
  <dcterms:created xsi:type="dcterms:W3CDTF">2012-09-25T05:06:36Z</dcterms:created>
  <dcterms:modified xsi:type="dcterms:W3CDTF">2020-02-21T21:20:32Z</dcterms:modified>
</cp:coreProperties>
</file>